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notesMasterIdLst>
    <p:notesMasterId r:id="rId17"/>
  </p:notesMasterIdLst>
  <p:handoutMasterIdLst>
    <p:handoutMasterId r:id="rId18"/>
  </p:handoutMasterIdLst>
  <p:sldIdLst>
    <p:sldId id="1497" r:id="rId5"/>
    <p:sldId id="1498" r:id="rId6"/>
    <p:sldId id="1499" r:id="rId7"/>
    <p:sldId id="1500" r:id="rId8"/>
    <p:sldId id="1502" r:id="rId9"/>
    <p:sldId id="1503" r:id="rId10"/>
    <p:sldId id="1507" r:id="rId11"/>
    <p:sldId id="1504" r:id="rId12"/>
    <p:sldId id="1508" r:id="rId13"/>
    <p:sldId id="1505" r:id="rId14"/>
    <p:sldId id="290" r:id="rId15"/>
    <p:sldId id="15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C7880-F9E4-4785-859F-FD0AF5DFB770}" v="1607" dt="2025-06-14T23:02:56.936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88"/>
    </p:cViewPr>
  </p:sorterViewPr>
  <p:notesViewPr>
    <p:cSldViewPr snapToGrid="0">
      <p:cViewPr varScale="1">
        <p:scale>
          <a:sx n="73" d="100"/>
          <a:sy n="73" d="100"/>
        </p:scale>
        <p:origin x="2981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1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pPr>
            <a:r>
              <a:rPr lang="en-US" i="1">
                <a:latin typeface="+mj-lt"/>
              </a:rPr>
              <a:t>LPI</a:t>
            </a:r>
            <a:r>
              <a:rPr lang="en-US" i="1" baseline="0">
                <a:latin typeface="+mj-lt"/>
              </a:rPr>
              <a:t> Point Averages Ranked </a:t>
            </a:r>
            <a:endParaRPr lang="en-US" i="1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1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'LPI_performance_time_series '!$I$3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'LPI_performance_time_series '!$A$4:$A$259</c:f>
              <c:strCache>
                <c:ptCount val="256"/>
                <c:pt idx="0">
                  <c:v>Afghanistan</c:v>
                </c:pt>
                <c:pt idx="1">
                  <c:v>Angola</c:v>
                </c:pt>
                <c:pt idx="2">
                  <c:v>Albania</c:v>
                </c:pt>
                <c:pt idx="3">
                  <c:v>Andorra</c:v>
                </c:pt>
                <c:pt idx="4">
                  <c:v>United Arab Emirates</c:v>
                </c:pt>
                <c:pt idx="5">
                  <c:v>Argentina</c:v>
                </c:pt>
                <c:pt idx="6">
                  <c:v>Armenia</c:v>
                </c:pt>
                <c:pt idx="7">
                  <c:v>American Samoa</c:v>
                </c:pt>
                <c:pt idx="8">
                  <c:v>Antigua and Barbuda</c:v>
                </c:pt>
                <c:pt idx="9">
                  <c:v>Australia</c:v>
                </c:pt>
                <c:pt idx="10">
                  <c:v>Austria</c:v>
                </c:pt>
                <c:pt idx="11">
                  <c:v>Azerbaijan</c:v>
                </c:pt>
                <c:pt idx="12">
                  <c:v>Burundi</c:v>
                </c:pt>
                <c:pt idx="13">
                  <c:v>Belgium</c:v>
                </c:pt>
                <c:pt idx="14">
                  <c:v>Benin</c:v>
                </c:pt>
                <c:pt idx="15">
                  <c:v>Burkina Faso</c:v>
                </c:pt>
                <c:pt idx="16">
                  <c:v>Bangladesh</c:v>
                </c:pt>
                <c:pt idx="17">
                  <c:v>Bulgaria</c:v>
                </c:pt>
                <c:pt idx="18">
                  <c:v>Bahrain</c:v>
                </c:pt>
                <c:pt idx="19">
                  <c:v>Bahamas</c:v>
                </c:pt>
                <c:pt idx="20">
                  <c:v>Bosnia and Herzegovina</c:v>
                </c:pt>
                <c:pt idx="21">
                  <c:v>Belarus</c:v>
                </c:pt>
                <c:pt idx="22">
                  <c:v>Belize</c:v>
                </c:pt>
                <c:pt idx="23">
                  <c:v>Bermuda</c:v>
                </c:pt>
                <c:pt idx="24">
                  <c:v>Bolivia</c:v>
                </c:pt>
                <c:pt idx="25">
                  <c:v>Brazil</c:v>
                </c:pt>
                <c:pt idx="26">
                  <c:v>Barbados</c:v>
                </c:pt>
                <c:pt idx="27">
                  <c:v>Brunei Darussalam</c:v>
                </c:pt>
                <c:pt idx="28">
                  <c:v>Bhutan</c:v>
                </c:pt>
                <c:pt idx="29">
                  <c:v>Botswana</c:v>
                </c:pt>
                <c:pt idx="30">
                  <c:v>Central African Republic</c:v>
                </c:pt>
                <c:pt idx="31">
                  <c:v>Canada</c:v>
                </c:pt>
                <c:pt idx="32">
                  <c:v>Switzerland</c:v>
                </c:pt>
                <c:pt idx="33">
                  <c:v>Channel Islands</c:v>
                </c:pt>
                <c:pt idx="34">
                  <c:v>Chile</c:v>
                </c:pt>
                <c:pt idx="35">
                  <c:v>China</c:v>
                </c:pt>
                <c:pt idx="36">
                  <c:v>Cote d'Ivoire</c:v>
                </c:pt>
                <c:pt idx="37">
                  <c:v>Cameroon</c:v>
                </c:pt>
                <c:pt idx="38">
                  <c:v>Congo, Dem. Rep.</c:v>
                </c:pt>
                <c:pt idx="39">
                  <c:v>Congo, Rep.</c:v>
                </c:pt>
                <c:pt idx="40">
                  <c:v>Colombia</c:v>
                </c:pt>
                <c:pt idx="41">
                  <c:v>Comoros</c:v>
                </c:pt>
                <c:pt idx="42">
                  <c:v>Cabo Verde</c:v>
                </c:pt>
                <c:pt idx="43">
                  <c:v>Costa Rica</c:v>
                </c:pt>
                <c:pt idx="44">
                  <c:v>Caribbean small states</c:v>
                </c:pt>
                <c:pt idx="45">
                  <c:v>Cuba</c:v>
                </c:pt>
                <c:pt idx="46">
                  <c:v>Curacao</c:v>
                </c:pt>
                <c:pt idx="47">
                  <c:v>Cayman Islands</c:v>
                </c:pt>
                <c:pt idx="48">
                  <c:v>Cyprus</c:v>
                </c:pt>
                <c:pt idx="49">
                  <c:v>Czechia</c:v>
                </c:pt>
                <c:pt idx="50">
                  <c:v>Germany</c:v>
                </c:pt>
                <c:pt idx="51">
                  <c:v>Djibouti</c:v>
                </c:pt>
                <c:pt idx="52">
                  <c:v>Dominica</c:v>
                </c:pt>
                <c:pt idx="53">
                  <c:v>Denmark</c:v>
                </c:pt>
                <c:pt idx="54">
                  <c:v>Dominican Republic</c:v>
                </c:pt>
                <c:pt idx="55">
                  <c:v>Algeria</c:v>
                </c:pt>
                <c:pt idx="56">
                  <c:v>Ecuador</c:v>
                </c:pt>
                <c:pt idx="57">
                  <c:v>Egypt, Arab Rep.</c:v>
                </c:pt>
                <c:pt idx="58">
                  <c:v>Euro area</c:v>
                </c:pt>
                <c:pt idx="59">
                  <c:v>Eritrea</c:v>
                </c:pt>
                <c:pt idx="60">
                  <c:v>Spain</c:v>
                </c:pt>
                <c:pt idx="61">
                  <c:v>Estonia</c:v>
                </c:pt>
                <c:pt idx="62">
                  <c:v>Ethiopia</c:v>
                </c:pt>
                <c:pt idx="63">
                  <c:v>European Union</c:v>
                </c:pt>
                <c:pt idx="64">
                  <c:v>Fragile and conflict affected situations</c:v>
                </c:pt>
                <c:pt idx="65">
                  <c:v>Finland</c:v>
                </c:pt>
                <c:pt idx="66">
                  <c:v>Fiji</c:v>
                </c:pt>
                <c:pt idx="67">
                  <c:v>France</c:v>
                </c:pt>
                <c:pt idx="68">
                  <c:v>Faroe Islands</c:v>
                </c:pt>
                <c:pt idx="69">
                  <c:v>Micronesia, Fed. Sts.</c:v>
                </c:pt>
                <c:pt idx="70">
                  <c:v>Gabon</c:v>
                </c:pt>
                <c:pt idx="71">
                  <c:v>United Kingdom</c:v>
                </c:pt>
                <c:pt idx="72">
                  <c:v>Georgia</c:v>
                </c:pt>
                <c:pt idx="73">
                  <c:v>Ghana</c:v>
                </c:pt>
                <c:pt idx="74">
                  <c:v>Gibraltar</c:v>
                </c:pt>
                <c:pt idx="75">
                  <c:v>Guinea</c:v>
                </c:pt>
                <c:pt idx="76">
                  <c:v>Gambia, The</c:v>
                </c:pt>
                <c:pt idx="77">
                  <c:v>Guinea-Bissau</c:v>
                </c:pt>
                <c:pt idx="78">
                  <c:v>Equatorial Guinea</c:v>
                </c:pt>
                <c:pt idx="79">
                  <c:v>Greece</c:v>
                </c:pt>
                <c:pt idx="80">
                  <c:v>Grenada</c:v>
                </c:pt>
                <c:pt idx="81">
                  <c:v>Greenland</c:v>
                </c:pt>
                <c:pt idx="82">
                  <c:v>Guatemala</c:v>
                </c:pt>
                <c:pt idx="83">
                  <c:v>Guam</c:v>
                </c:pt>
                <c:pt idx="84">
                  <c:v>Guyana</c:v>
                </c:pt>
                <c:pt idx="85">
                  <c:v>High income</c:v>
                </c:pt>
                <c:pt idx="86">
                  <c:v>Hong Kong SAR, China</c:v>
                </c:pt>
                <c:pt idx="87">
                  <c:v>Honduras</c:v>
                </c:pt>
                <c:pt idx="88">
                  <c:v>Heavily indebted poor countries (HIPC)</c:v>
                </c:pt>
                <c:pt idx="89">
                  <c:v>Croatia</c:v>
                </c:pt>
                <c:pt idx="90">
                  <c:v>Haiti</c:v>
                </c:pt>
                <c:pt idx="91">
                  <c:v>Hungary</c:v>
                </c:pt>
                <c:pt idx="92">
                  <c:v>IBRD only</c:v>
                </c:pt>
                <c:pt idx="93">
                  <c:v>IDA &amp; IBRD total</c:v>
                </c:pt>
                <c:pt idx="94">
                  <c:v>IDA total</c:v>
                </c:pt>
                <c:pt idx="95">
                  <c:v>IDA blend</c:v>
                </c:pt>
                <c:pt idx="96">
                  <c:v>Indonesia</c:v>
                </c:pt>
                <c:pt idx="97">
                  <c:v>IDA only</c:v>
                </c:pt>
                <c:pt idx="98">
                  <c:v>Isle of Man</c:v>
                </c:pt>
                <c:pt idx="99">
                  <c:v>India</c:v>
                </c:pt>
                <c:pt idx="100">
                  <c:v>Not classified</c:v>
                </c:pt>
                <c:pt idx="101">
                  <c:v>Ireland</c:v>
                </c:pt>
                <c:pt idx="102">
                  <c:v>Iran, Islamic Rep.</c:v>
                </c:pt>
                <c:pt idx="103">
                  <c:v>Iraq</c:v>
                </c:pt>
                <c:pt idx="104">
                  <c:v>Iceland</c:v>
                </c:pt>
                <c:pt idx="105">
                  <c:v>Israel</c:v>
                </c:pt>
                <c:pt idx="106">
                  <c:v>Italy</c:v>
                </c:pt>
                <c:pt idx="107">
                  <c:v>Jamaica</c:v>
                </c:pt>
                <c:pt idx="108">
                  <c:v>Jordan</c:v>
                </c:pt>
                <c:pt idx="109">
                  <c:v>Japan</c:v>
                </c:pt>
                <c:pt idx="110">
                  <c:v>Kazakhstan</c:v>
                </c:pt>
                <c:pt idx="111">
                  <c:v>Kenya</c:v>
                </c:pt>
                <c:pt idx="112">
                  <c:v>Kyrgyz Republic</c:v>
                </c:pt>
                <c:pt idx="113">
                  <c:v>Cambodia</c:v>
                </c:pt>
                <c:pt idx="114">
                  <c:v>Kiribati</c:v>
                </c:pt>
                <c:pt idx="115">
                  <c:v>St. Kitts and Nevis</c:v>
                </c:pt>
                <c:pt idx="116">
                  <c:v>Korea, Rep.</c:v>
                </c:pt>
                <c:pt idx="117">
                  <c:v>Kuwait</c:v>
                </c:pt>
                <c:pt idx="118">
                  <c:v>Latin America &amp; Caribbean (excluding high income)</c:v>
                </c:pt>
                <c:pt idx="119">
                  <c:v>Lao PDR</c:v>
                </c:pt>
                <c:pt idx="120">
                  <c:v>Lebanon</c:v>
                </c:pt>
                <c:pt idx="121">
                  <c:v>Liberia</c:v>
                </c:pt>
                <c:pt idx="122">
                  <c:v>Libya</c:v>
                </c:pt>
                <c:pt idx="123">
                  <c:v>St. Lucia</c:v>
                </c:pt>
                <c:pt idx="124">
                  <c:v>Latin America &amp; Caribbean</c:v>
                </c:pt>
                <c:pt idx="125">
                  <c:v>Least developed countries: UN classification</c:v>
                </c:pt>
                <c:pt idx="126">
                  <c:v>Low income</c:v>
                </c:pt>
                <c:pt idx="127">
                  <c:v>Liechtenstein</c:v>
                </c:pt>
                <c:pt idx="128">
                  <c:v>Sri Lanka</c:v>
                </c:pt>
                <c:pt idx="129">
                  <c:v>Lower middle income</c:v>
                </c:pt>
                <c:pt idx="130">
                  <c:v>Low &amp; middle income</c:v>
                </c:pt>
                <c:pt idx="131">
                  <c:v>Lesotho</c:v>
                </c:pt>
                <c:pt idx="132">
                  <c:v>Late-demographic dividend</c:v>
                </c:pt>
                <c:pt idx="133">
                  <c:v>Lithuania</c:v>
                </c:pt>
                <c:pt idx="134">
                  <c:v>Luxembourg</c:v>
                </c:pt>
                <c:pt idx="135">
                  <c:v>Latvia</c:v>
                </c:pt>
                <c:pt idx="136">
                  <c:v>Macao SAR, China</c:v>
                </c:pt>
                <c:pt idx="137">
                  <c:v>St. Martin (French part)</c:v>
                </c:pt>
                <c:pt idx="138">
                  <c:v>Morocco</c:v>
                </c:pt>
                <c:pt idx="139">
                  <c:v>Monaco</c:v>
                </c:pt>
                <c:pt idx="140">
                  <c:v>Moldova</c:v>
                </c:pt>
                <c:pt idx="141">
                  <c:v>Madagascar</c:v>
                </c:pt>
                <c:pt idx="142">
                  <c:v>Maldives</c:v>
                </c:pt>
                <c:pt idx="143">
                  <c:v>Middle East &amp; North Africa</c:v>
                </c:pt>
                <c:pt idx="144">
                  <c:v>Mexico</c:v>
                </c:pt>
                <c:pt idx="145">
                  <c:v>Marshall Islands</c:v>
                </c:pt>
                <c:pt idx="146">
                  <c:v>Middle income</c:v>
                </c:pt>
                <c:pt idx="147">
                  <c:v>North Macedonia</c:v>
                </c:pt>
                <c:pt idx="148">
                  <c:v>Mali</c:v>
                </c:pt>
                <c:pt idx="149">
                  <c:v>Malta</c:v>
                </c:pt>
                <c:pt idx="150">
                  <c:v>Myanmar</c:v>
                </c:pt>
                <c:pt idx="151">
                  <c:v>Middle East &amp; North Africa (excluding high income)</c:v>
                </c:pt>
                <c:pt idx="152">
                  <c:v>Montenegro</c:v>
                </c:pt>
                <c:pt idx="153">
                  <c:v>Mongolia</c:v>
                </c:pt>
                <c:pt idx="154">
                  <c:v>Northern Mariana Islands</c:v>
                </c:pt>
                <c:pt idx="155">
                  <c:v>Mozambique</c:v>
                </c:pt>
                <c:pt idx="156">
                  <c:v>Mauritania</c:v>
                </c:pt>
                <c:pt idx="157">
                  <c:v>Mauritius</c:v>
                </c:pt>
                <c:pt idx="158">
                  <c:v>Malawi</c:v>
                </c:pt>
                <c:pt idx="159">
                  <c:v>Malaysia</c:v>
                </c:pt>
                <c:pt idx="160">
                  <c:v>North America</c:v>
                </c:pt>
                <c:pt idx="161">
                  <c:v>Namibia</c:v>
                </c:pt>
                <c:pt idx="162">
                  <c:v>New Caledonia</c:v>
                </c:pt>
                <c:pt idx="163">
                  <c:v>Niger</c:v>
                </c:pt>
                <c:pt idx="164">
                  <c:v>Nigeria</c:v>
                </c:pt>
                <c:pt idx="165">
                  <c:v>Nicaragua</c:v>
                </c:pt>
                <c:pt idx="166">
                  <c:v>Netherlands</c:v>
                </c:pt>
                <c:pt idx="167">
                  <c:v>Norway</c:v>
                </c:pt>
                <c:pt idx="168">
                  <c:v>Nepal</c:v>
                </c:pt>
                <c:pt idx="169">
                  <c:v>Nauru</c:v>
                </c:pt>
                <c:pt idx="170">
                  <c:v>New Zealand</c:v>
                </c:pt>
                <c:pt idx="171">
                  <c:v>OECD members</c:v>
                </c:pt>
                <c:pt idx="172">
                  <c:v>Oman</c:v>
                </c:pt>
                <c:pt idx="173">
                  <c:v>Other small states</c:v>
                </c:pt>
                <c:pt idx="174">
                  <c:v>Pakistan</c:v>
                </c:pt>
                <c:pt idx="175">
                  <c:v>Panama</c:v>
                </c:pt>
                <c:pt idx="176">
                  <c:v>Peru</c:v>
                </c:pt>
                <c:pt idx="177">
                  <c:v>Philippines</c:v>
                </c:pt>
                <c:pt idx="178">
                  <c:v>Palau</c:v>
                </c:pt>
                <c:pt idx="179">
                  <c:v>Papua New Guinea</c:v>
                </c:pt>
                <c:pt idx="180">
                  <c:v>Poland</c:v>
                </c:pt>
                <c:pt idx="181">
                  <c:v>Pre-demographic dividend</c:v>
                </c:pt>
                <c:pt idx="182">
                  <c:v>Puerto Rico</c:v>
                </c:pt>
                <c:pt idx="183">
                  <c:v>Korea, Dem. People's Rep.</c:v>
                </c:pt>
                <c:pt idx="184">
                  <c:v>Portugal</c:v>
                </c:pt>
                <c:pt idx="185">
                  <c:v>Paraguay</c:v>
                </c:pt>
                <c:pt idx="186">
                  <c:v>West Bank and Gaza</c:v>
                </c:pt>
                <c:pt idx="187">
                  <c:v>Pacific island small states</c:v>
                </c:pt>
                <c:pt idx="188">
                  <c:v>Post-demographic dividend</c:v>
                </c:pt>
                <c:pt idx="189">
                  <c:v>French Polynesia</c:v>
                </c:pt>
                <c:pt idx="190">
                  <c:v>Qatar</c:v>
                </c:pt>
                <c:pt idx="191">
                  <c:v>Romania</c:v>
                </c:pt>
                <c:pt idx="192">
                  <c:v>Russian Federation</c:v>
                </c:pt>
                <c:pt idx="193">
                  <c:v>Rwanda</c:v>
                </c:pt>
                <c:pt idx="194">
                  <c:v>South Asia</c:v>
                </c:pt>
                <c:pt idx="195">
                  <c:v>Saudi Arabia</c:v>
                </c:pt>
                <c:pt idx="196">
                  <c:v>Sudan</c:v>
                </c:pt>
                <c:pt idx="197">
                  <c:v>Senegal</c:v>
                </c:pt>
                <c:pt idx="198">
                  <c:v>Singapore</c:v>
                </c:pt>
                <c:pt idx="199">
                  <c:v>Solomon Islands</c:v>
                </c:pt>
                <c:pt idx="200">
                  <c:v>Sierra Leone</c:v>
                </c:pt>
                <c:pt idx="201">
                  <c:v>El Salvador</c:v>
                </c:pt>
                <c:pt idx="202">
                  <c:v>San Marino</c:v>
                </c:pt>
                <c:pt idx="203">
                  <c:v>Somalia</c:v>
                </c:pt>
                <c:pt idx="204">
                  <c:v>Serbia</c:v>
                </c:pt>
                <c:pt idx="205">
                  <c:v>Sub-Saharan Africa (excluding high income)</c:v>
                </c:pt>
                <c:pt idx="206">
                  <c:v>South Sudan</c:v>
                </c:pt>
                <c:pt idx="207">
                  <c:v>Sub-Saharan Africa</c:v>
                </c:pt>
                <c:pt idx="208">
                  <c:v>Small states</c:v>
                </c:pt>
                <c:pt idx="209">
                  <c:v>Sao Tome and Principe</c:v>
                </c:pt>
                <c:pt idx="210">
                  <c:v>Suriname</c:v>
                </c:pt>
                <c:pt idx="211">
                  <c:v>Slovak Republic</c:v>
                </c:pt>
                <c:pt idx="212">
                  <c:v>Slovenia</c:v>
                </c:pt>
                <c:pt idx="213">
                  <c:v>Sweden</c:v>
                </c:pt>
                <c:pt idx="214">
                  <c:v>Eswatini</c:v>
                </c:pt>
                <c:pt idx="215">
                  <c:v>Sint Maarten (Dutch part)</c:v>
                </c:pt>
                <c:pt idx="216">
                  <c:v>Seychelles</c:v>
                </c:pt>
                <c:pt idx="217">
                  <c:v>Syrian Arab Republic</c:v>
                </c:pt>
                <c:pt idx="218">
                  <c:v>Turks and Caicos Islands</c:v>
                </c:pt>
                <c:pt idx="219">
                  <c:v>Chad</c:v>
                </c:pt>
                <c:pt idx="220">
                  <c:v>East Asia &amp; Pacific (IDA &amp; IBRD countries)</c:v>
                </c:pt>
                <c:pt idx="221">
                  <c:v>Europe &amp; Central Asia (IDA &amp; IBRD countries)</c:v>
                </c:pt>
                <c:pt idx="222">
                  <c:v>Togo</c:v>
                </c:pt>
                <c:pt idx="223">
                  <c:v>Thailand</c:v>
                </c:pt>
                <c:pt idx="224">
                  <c:v>Tajikistan</c:v>
                </c:pt>
                <c:pt idx="225">
                  <c:v>Turkmenistan</c:v>
                </c:pt>
                <c:pt idx="226">
                  <c:v>Latin America &amp; the Caribbean (IDA &amp; IBRD countries)</c:v>
                </c:pt>
                <c:pt idx="227">
                  <c:v>Timor-Leste</c:v>
                </c:pt>
                <c:pt idx="228">
                  <c:v>Middle East &amp; North Africa (IDA &amp; IBRD countries)</c:v>
                </c:pt>
                <c:pt idx="229">
                  <c:v>Tonga</c:v>
                </c:pt>
                <c:pt idx="230">
                  <c:v>South Asia (IDA &amp; IBRD)</c:v>
                </c:pt>
                <c:pt idx="231">
                  <c:v>Sub-Saharan Africa (IDA &amp; IBRD countries)</c:v>
                </c:pt>
                <c:pt idx="232">
                  <c:v>Trinidad and Tobago</c:v>
                </c:pt>
                <c:pt idx="233">
                  <c:v>Tunisia</c:v>
                </c:pt>
                <c:pt idx="234">
                  <c:v>Turkiye</c:v>
                </c:pt>
                <c:pt idx="235">
                  <c:v>Tuvalu</c:v>
                </c:pt>
                <c:pt idx="236">
                  <c:v>Tanzania</c:v>
                </c:pt>
                <c:pt idx="237">
                  <c:v>Uganda</c:v>
                </c:pt>
                <c:pt idx="238">
                  <c:v>Ukraine</c:v>
                </c:pt>
                <c:pt idx="239">
                  <c:v>Upper middle income</c:v>
                </c:pt>
                <c:pt idx="240">
                  <c:v>Uruguay</c:v>
                </c:pt>
                <c:pt idx="241">
                  <c:v>United States</c:v>
                </c:pt>
                <c:pt idx="242">
                  <c:v>Uzbekistan</c:v>
                </c:pt>
                <c:pt idx="243">
                  <c:v>St. Vincent and the Grenadines</c:v>
                </c:pt>
                <c:pt idx="244">
                  <c:v>Venezuela, RB</c:v>
                </c:pt>
                <c:pt idx="245">
                  <c:v>British Virgin Islands</c:v>
                </c:pt>
                <c:pt idx="246">
                  <c:v>Virgin Islands (U.S.)</c:v>
                </c:pt>
                <c:pt idx="247">
                  <c:v>Viet Nam</c:v>
                </c:pt>
                <c:pt idx="248">
                  <c:v>Vanuatu</c:v>
                </c:pt>
                <c:pt idx="249">
                  <c:v>World</c:v>
                </c:pt>
                <c:pt idx="250">
                  <c:v>Samoa</c:v>
                </c:pt>
                <c:pt idx="251">
                  <c:v>Kosovo</c:v>
                </c:pt>
                <c:pt idx="252">
                  <c:v>Yemen, Rep.</c:v>
                </c:pt>
                <c:pt idx="253">
                  <c:v>South Africa</c:v>
                </c:pt>
                <c:pt idx="254">
                  <c:v>Zambia</c:v>
                </c:pt>
                <c:pt idx="255">
                  <c:v>Zimbabwe</c:v>
                </c:pt>
              </c:strCache>
            </c:strRef>
          </c:cat>
          <c:val>
            <c:numRef>
              <c:f>'LPI_performance_time_series '!$I$4:$I$259</c:f>
              <c:numCache>
                <c:formatCode>General</c:formatCode>
                <c:ptCount val="256"/>
                <c:pt idx="0">
                  <c:v>1.9754554310051324</c:v>
                </c:pt>
                <c:pt idx="1">
                  <c:v>2.2830305676834115</c:v>
                </c:pt>
                <c:pt idx="2">
                  <c:v>2.4809570626438218</c:v>
                </c:pt>
                <c:pt idx="3">
                  <c:v>0</c:v>
                </c:pt>
                <c:pt idx="4">
                  <c:v>3.793856583657361</c:v>
                </c:pt>
                <c:pt idx="5">
                  <c:v>2.9688003318406966</c:v>
                </c:pt>
                <c:pt idx="6">
                  <c:v>2.4563558657839595</c:v>
                </c:pt>
                <c:pt idx="7">
                  <c:v>0</c:v>
                </c:pt>
                <c:pt idx="8">
                  <c:v>2.8833333333333333</c:v>
                </c:pt>
                <c:pt idx="9">
                  <c:v>3.780435181160211</c:v>
                </c:pt>
                <c:pt idx="10">
                  <c:v>3.9245067108816523</c:v>
                </c:pt>
                <c:pt idx="11">
                  <c:v>2.465011381510485</c:v>
                </c:pt>
                <c:pt idx="12">
                  <c:v>2.2075523653775138</c:v>
                </c:pt>
                <c:pt idx="13">
                  <c:v>4.0059862763500789</c:v>
                </c:pt>
                <c:pt idx="14">
                  <c:v>2.6654043802645617</c:v>
                </c:pt>
                <c:pt idx="15">
                  <c:v>2.4377223239577659</c:v>
                </c:pt>
                <c:pt idx="16">
                  <c:v>2.5946654940904459</c:v>
                </c:pt>
                <c:pt idx="17">
                  <c:v>3.0180877789107732</c:v>
                </c:pt>
                <c:pt idx="18">
                  <c:v>3.1967278327948128</c:v>
                </c:pt>
                <c:pt idx="19">
                  <c:v>0</c:v>
                </c:pt>
                <c:pt idx="20">
                  <c:v>2.7437705957542851</c:v>
                </c:pt>
                <c:pt idx="21">
                  <c:v>2.5758803318361312</c:v>
                </c:pt>
                <c:pt idx="22">
                  <c:v>0</c:v>
                </c:pt>
                <c:pt idx="23">
                  <c:v>0</c:v>
                </c:pt>
                <c:pt idx="24">
                  <c:v>2.4150303686372996</c:v>
                </c:pt>
                <c:pt idx="25">
                  <c:v>3.0377746638556871</c:v>
                </c:pt>
                <c:pt idx="26">
                  <c:v>0</c:v>
                </c:pt>
                <c:pt idx="27">
                  <c:v>2.7885245000000003</c:v>
                </c:pt>
                <c:pt idx="28">
                  <c:v>2.3551843333333333</c:v>
                </c:pt>
                <c:pt idx="29">
                  <c:v>2.7663618666666663</c:v>
                </c:pt>
                <c:pt idx="30">
                  <c:v>2.3956330000000001</c:v>
                </c:pt>
                <c:pt idx="31">
                  <c:v>3.8865397066249043</c:v>
                </c:pt>
                <c:pt idx="32">
                  <c:v>3.9514256738113489</c:v>
                </c:pt>
                <c:pt idx="33">
                  <c:v>0</c:v>
                </c:pt>
                <c:pt idx="34">
                  <c:v>3.186715189690049</c:v>
                </c:pt>
                <c:pt idx="35">
                  <c:v>3.5465292861884223</c:v>
                </c:pt>
                <c:pt idx="36">
                  <c:v>0</c:v>
                </c:pt>
                <c:pt idx="37">
                  <c:v>2.3821549556865236</c:v>
                </c:pt>
                <c:pt idx="38">
                  <c:v>2.2970202500000001</c:v>
                </c:pt>
                <c:pt idx="39">
                  <c:v>2.2808697500000004</c:v>
                </c:pt>
                <c:pt idx="40">
                  <c:v>2.7573367753036604</c:v>
                </c:pt>
                <c:pt idx="41">
                  <c:v>2.4341050439737746</c:v>
                </c:pt>
                <c:pt idx="42">
                  <c:v>0</c:v>
                </c:pt>
                <c:pt idx="43">
                  <c:v>2.7477879421336437</c:v>
                </c:pt>
                <c:pt idx="44">
                  <c:v>0</c:v>
                </c:pt>
                <c:pt idx="45">
                  <c:v>2.2060819999999999</c:v>
                </c:pt>
                <c:pt idx="46">
                  <c:v>0</c:v>
                </c:pt>
                <c:pt idx="47">
                  <c:v>0</c:v>
                </c:pt>
                <c:pt idx="48">
                  <c:v>3.084788761709905</c:v>
                </c:pt>
                <c:pt idx="49">
                  <c:v>0</c:v>
                </c:pt>
                <c:pt idx="50">
                  <c:v>4.1231322718754209</c:v>
                </c:pt>
                <c:pt idx="51">
                  <c:v>2.2845961456157768</c:v>
                </c:pt>
                <c:pt idx="52">
                  <c:v>0</c:v>
                </c:pt>
                <c:pt idx="53">
                  <c:v>3.9091932910843035</c:v>
                </c:pt>
                <c:pt idx="54">
                  <c:v>2.6691476122265114</c:v>
                </c:pt>
                <c:pt idx="55">
                  <c:v>2.4508289070150231</c:v>
                </c:pt>
                <c:pt idx="56">
                  <c:v>2.7505679693267857</c:v>
                </c:pt>
                <c:pt idx="57">
                  <c:v>2.84609325</c:v>
                </c:pt>
                <c:pt idx="58">
                  <c:v>0</c:v>
                </c:pt>
                <c:pt idx="59">
                  <c:v>2.0563642270291091</c:v>
                </c:pt>
                <c:pt idx="60">
                  <c:v>3.7149896606626114</c:v>
                </c:pt>
                <c:pt idx="61">
                  <c:v>3.22901638754333</c:v>
                </c:pt>
                <c:pt idx="62">
                  <c:v>2.3893504871665741</c:v>
                </c:pt>
                <c:pt idx="63">
                  <c:v>0</c:v>
                </c:pt>
                <c:pt idx="64">
                  <c:v>0</c:v>
                </c:pt>
                <c:pt idx="65">
                  <c:v>3.9186329254728069</c:v>
                </c:pt>
                <c:pt idx="66">
                  <c:v>2.3556672777777776</c:v>
                </c:pt>
                <c:pt idx="67">
                  <c:v>3.8427317382361248</c:v>
                </c:pt>
                <c:pt idx="68">
                  <c:v>0</c:v>
                </c:pt>
                <c:pt idx="69">
                  <c:v>0</c:v>
                </c:pt>
                <c:pt idx="70">
                  <c:v>2.2569050447034638</c:v>
                </c:pt>
                <c:pt idx="71">
                  <c:v>3.9429764402507779</c:v>
                </c:pt>
                <c:pt idx="72">
                  <c:v>2.5622600555555555</c:v>
                </c:pt>
                <c:pt idx="73">
                  <c:v>2.4970369924230225</c:v>
                </c:pt>
                <c:pt idx="74">
                  <c:v>0</c:v>
                </c:pt>
                <c:pt idx="75">
                  <c:v>2.4713576729235882</c:v>
                </c:pt>
                <c:pt idx="76">
                  <c:v>2.40168275</c:v>
                </c:pt>
                <c:pt idx="77">
                  <c:v>2.3941633011827288</c:v>
                </c:pt>
                <c:pt idx="78">
                  <c:v>2.1838230000000003</c:v>
                </c:pt>
                <c:pt idx="79">
                  <c:v>3.2155523480862049</c:v>
                </c:pt>
                <c:pt idx="80">
                  <c:v>2.5499999999999994</c:v>
                </c:pt>
                <c:pt idx="81">
                  <c:v>0</c:v>
                </c:pt>
                <c:pt idx="82">
                  <c:v>2.6053057891993356</c:v>
                </c:pt>
                <c:pt idx="83">
                  <c:v>0</c:v>
                </c:pt>
                <c:pt idx="84">
                  <c:v>2.3563882341058471</c:v>
                </c:pt>
                <c:pt idx="85">
                  <c:v>0</c:v>
                </c:pt>
                <c:pt idx="86">
                  <c:v>3.9843242499999998</c:v>
                </c:pt>
                <c:pt idx="87">
                  <c:v>2.6168836075131856</c:v>
                </c:pt>
                <c:pt idx="88">
                  <c:v>0</c:v>
                </c:pt>
                <c:pt idx="89">
                  <c:v>3.0329215535560485</c:v>
                </c:pt>
                <c:pt idx="90">
                  <c:v>2.1515375253606459</c:v>
                </c:pt>
                <c:pt idx="91">
                  <c:v>3.2630754916374292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2.9878003999059013</c:v>
                </c:pt>
                <c:pt idx="97">
                  <c:v>0</c:v>
                </c:pt>
                <c:pt idx="98">
                  <c:v>0</c:v>
                </c:pt>
                <c:pt idx="99">
                  <c:v>3.186470195783206</c:v>
                </c:pt>
                <c:pt idx="100">
                  <c:v>0</c:v>
                </c:pt>
                <c:pt idx="101">
                  <c:v>3.7500745055841542</c:v>
                </c:pt>
                <c:pt idx="102">
                  <c:v>2.6387009999999997</c:v>
                </c:pt>
                <c:pt idx="103">
                  <c:v>2.2147741666666669</c:v>
                </c:pt>
                <c:pt idx="104">
                  <c:v>3.3535186111111113</c:v>
                </c:pt>
                <c:pt idx="105">
                  <c:v>3.416106722290202</c:v>
                </c:pt>
                <c:pt idx="106">
                  <c:v>3.6822687537980952</c:v>
                </c:pt>
                <c:pt idx="107">
                  <c:v>2.4988345740307145</c:v>
                </c:pt>
                <c:pt idx="108">
                  <c:v>2.7837967553956315</c:v>
                </c:pt>
                <c:pt idx="109">
                  <c:v>3.9642431093107326</c:v>
                </c:pt>
                <c:pt idx="110">
                  <c:v>2.6564239670079246</c:v>
                </c:pt>
                <c:pt idx="111">
                  <c:v>2.7504878072885632</c:v>
                </c:pt>
                <c:pt idx="112">
                  <c:v>2.3642909559211427</c:v>
                </c:pt>
                <c:pt idx="113">
                  <c:v>2.5667810112278735</c:v>
                </c:pt>
                <c:pt idx="114">
                  <c:v>0</c:v>
                </c:pt>
                <c:pt idx="115">
                  <c:v>0</c:v>
                </c:pt>
                <c:pt idx="116">
                  <c:v>3.6527569999999998</c:v>
                </c:pt>
                <c:pt idx="117">
                  <c:v>3.0409729578553995</c:v>
                </c:pt>
                <c:pt idx="118">
                  <c:v>0</c:v>
                </c:pt>
                <c:pt idx="119">
                  <c:v>2.4238922000000001</c:v>
                </c:pt>
                <c:pt idx="120">
                  <c:v>2.7413124173979377</c:v>
                </c:pt>
                <c:pt idx="121">
                  <c:v>2.3710832102300157</c:v>
                </c:pt>
                <c:pt idx="122">
                  <c:v>2.2332956111111111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2.5858244906412513</c:v>
                </c:pt>
                <c:pt idx="129">
                  <c:v>0</c:v>
                </c:pt>
                <c:pt idx="130">
                  <c:v>0</c:v>
                </c:pt>
                <c:pt idx="131">
                  <c:v>2.2432167154212812</c:v>
                </c:pt>
                <c:pt idx="132">
                  <c:v>0</c:v>
                </c:pt>
                <c:pt idx="133">
                  <c:v>3.1555808461289607</c:v>
                </c:pt>
                <c:pt idx="134">
                  <c:v>3.8691816111111113</c:v>
                </c:pt>
                <c:pt idx="135">
                  <c:v>3.1569664479752744</c:v>
                </c:pt>
                <c:pt idx="136">
                  <c:v>0</c:v>
                </c:pt>
                <c:pt idx="137">
                  <c:v>0</c:v>
                </c:pt>
                <c:pt idx="138">
                  <c:v>2.6552483890351835</c:v>
                </c:pt>
                <c:pt idx="139">
                  <c:v>0</c:v>
                </c:pt>
                <c:pt idx="140">
                  <c:v>2.4935907729348297</c:v>
                </c:pt>
                <c:pt idx="141">
                  <c:v>2.3953854117334998</c:v>
                </c:pt>
                <c:pt idx="142">
                  <c:v>2.5750433999999998</c:v>
                </c:pt>
                <c:pt idx="143">
                  <c:v>0</c:v>
                </c:pt>
                <c:pt idx="144">
                  <c:v>3.0316922249150586</c:v>
                </c:pt>
                <c:pt idx="145">
                  <c:v>0</c:v>
                </c:pt>
                <c:pt idx="146">
                  <c:v>0</c:v>
                </c:pt>
                <c:pt idx="147">
                  <c:v>3.1333333333333329</c:v>
                </c:pt>
                <c:pt idx="148">
                  <c:v>2.4556700769805935</c:v>
                </c:pt>
                <c:pt idx="149">
                  <c:v>3.0535633333333334</c:v>
                </c:pt>
                <c:pt idx="150">
                  <c:v>2.2608460290794121</c:v>
                </c:pt>
                <c:pt idx="151">
                  <c:v>0</c:v>
                </c:pt>
                <c:pt idx="152">
                  <c:v>2.6216900000000001</c:v>
                </c:pt>
                <c:pt idx="153">
                  <c:v>2.3243684556584148</c:v>
                </c:pt>
                <c:pt idx="154">
                  <c:v>0</c:v>
                </c:pt>
                <c:pt idx="155">
                  <c:v>2.3749503743300902</c:v>
                </c:pt>
                <c:pt idx="156">
                  <c:v>2.3005229648389922</c:v>
                </c:pt>
                <c:pt idx="157">
                  <c:v>2.5782683135172615</c:v>
                </c:pt>
                <c:pt idx="158">
                  <c:v>2.6565435216671274</c:v>
                </c:pt>
                <c:pt idx="159">
                  <c:v>3.4670767463561698</c:v>
                </c:pt>
                <c:pt idx="160">
                  <c:v>0</c:v>
                </c:pt>
                <c:pt idx="161">
                  <c:v>2.5169142117955263</c:v>
                </c:pt>
                <c:pt idx="162">
                  <c:v>0</c:v>
                </c:pt>
                <c:pt idx="163">
                  <c:v>2.371464064373705</c:v>
                </c:pt>
                <c:pt idx="164">
                  <c:v>2.5666033427280786</c:v>
                </c:pt>
                <c:pt idx="165">
                  <c:v>2.4803168885714961</c:v>
                </c:pt>
                <c:pt idx="166">
                  <c:v>4.0793993545920815</c:v>
                </c:pt>
                <c:pt idx="167">
                  <c:v>3.7877344249974558</c:v>
                </c:pt>
                <c:pt idx="168">
                  <c:v>2.3090013753456411</c:v>
                </c:pt>
                <c:pt idx="169">
                  <c:v>0</c:v>
                </c:pt>
                <c:pt idx="170">
                  <c:v>3.6201196492598555</c:v>
                </c:pt>
                <c:pt idx="171">
                  <c:v>0</c:v>
                </c:pt>
                <c:pt idx="172">
                  <c:v>3.053761687330141</c:v>
                </c:pt>
                <c:pt idx="173">
                  <c:v>0</c:v>
                </c:pt>
                <c:pt idx="174">
                  <c:v>2.6903774365870619</c:v>
                </c:pt>
                <c:pt idx="175">
                  <c:v>3.1090873589764096</c:v>
                </c:pt>
                <c:pt idx="176">
                  <c:v>2.84040065503223</c:v>
                </c:pt>
                <c:pt idx="177">
                  <c:v>2.9837802895979832</c:v>
                </c:pt>
                <c:pt idx="178">
                  <c:v>0</c:v>
                </c:pt>
                <c:pt idx="179">
                  <c:v>2.4306772660202065</c:v>
                </c:pt>
                <c:pt idx="180">
                  <c:v>3.4210242820343741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3.459235175533852</c:v>
                </c:pt>
                <c:pt idx="185">
                  <c:v>2.6564941117294647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3.3339984043579909</c:v>
                </c:pt>
                <c:pt idx="191">
                  <c:v>3.0499420652084135</c:v>
                </c:pt>
                <c:pt idx="192">
                  <c:v>2.5973578850220882</c:v>
                </c:pt>
                <c:pt idx="193">
                  <c:v>2.5167626977838182</c:v>
                </c:pt>
                <c:pt idx="194">
                  <c:v>0</c:v>
                </c:pt>
                <c:pt idx="195">
                  <c:v>3.1595454219764667</c:v>
                </c:pt>
                <c:pt idx="196">
                  <c:v>2.357978444274778</c:v>
                </c:pt>
                <c:pt idx="197">
                  <c:v>2.487302426856052</c:v>
                </c:pt>
                <c:pt idx="198">
                  <c:v>4.1238713473574595</c:v>
                </c:pt>
                <c:pt idx="199">
                  <c:v>2.4569622382205978</c:v>
                </c:pt>
                <c:pt idx="200">
                  <c:v>2.0214654674510721</c:v>
                </c:pt>
                <c:pt idx="201">
                  <c:v>2.6922298829431388</c:v>
                </c:pt>
                <c:pt idx="202">
                  <c:v>0</c:v>
                </c:pt>
                <c:pt idx="203">
                  <c:v>1.8626711831778593</c:v>
                </c:pt>
                <c:pt idx="204">
                  <c:v>2.8002788333333335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3.1558156270509108</c:v>
                </c:pt>
                <c:pt idx="212">
                  <c:v>3.2167335381612667</c:v>
                </c:pt>
                <c:pt idx="213">
                  <c:v>4.033790445032766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2.2686872222222223</c:v>
                </c:pt>
                <c:pt idx="218">
                  <c:v>0</c:v>
                </c:pt>
                <c:pt idx="219">
                  <c:v>2.269262576037316</c:v>
                </c:pt>
                <c:pt idx="220">
                  <c:v>0</c:v>
                </c:pt>
                <c:pt idx="221">
                  <c:v>0</c:v>
                </c:pt>
                <c:pt idx="222">
                  <c:v>2.474964441219587</c:v>
                </c:pt>
                <c:pt idx="223">
                  <c:v>3.3417531174694513</c:v>
                </c:pt>
                <c:pt idx="224">
                  <c:v>2.2823831103390488</c:v>
                </c:pt>
                <c:pt idx="225">
                  <c:v>2.3543604999999999</c:v>
                </c:pt>
                <c:pt idx="226">
                  <c:v>0</c:v>
                </c:pt>
                <c:pt idx="227">
                  <c:v>1.7117737360690919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2.4324644444444443</c:v>
                </c:pt>
                <c:pt idx="233">
                  <c:v>2.7309543452352272</c:v>
                </c:pt>
                <c:pt idx="234">
                  <c:v>0</c:v>
                </c:pt>
                <c:pt idx="235">
                  <c:v>0</c:v>
                </c:pt>
                <c:pt idx="236">
                  <c:v>2.5315834962129005</c:v>
                </c:pt>
                <c:pt idx="237">
                  <c:v>2.7316753649481238</c:v>
                </c:pt>
                <c:pt idx="238">
                  <c:v>2.7394986430601969</c:v>
                </c:pt>
                <c:pt idx="239">
                  <c:v>0</c:v>
                </c:pt>
                <c:pt idx="240">
                  <c:v>2.7951980551156139</c:v>
                </c:pt>
                <c:pt idx="241">
                  <c:v>3.8916197381924853</c:v>
                </c:pt>
                <c:pt idx="242">
                  <c:v>2.479420730877727</c:v>
                </c:pt>
                <c:pt idx="243">
                  <c:v>0</c:v>
                </c:pt>
                <c:pt idx="244">
                  <c:v>2.4825370000000002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2.4169813333333332</c:v>
                </c:pt>
                <c:pt idx="253">
                  <c:v>3.5563269820075334</c:v>
                </c:pt>
                <c:pt idx="254">
                  <c:v>2.4140214752810927</c:v>
                </c:pt>
                <c:pt idx="255">
                  <c:v>2.3100888975448908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E8-4CEB-8F12-6553D2626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81699903"/>
        <c:axId val="281697983"/>
      </c:barChart>
      <c:catAx>
        <c:axId val="28169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697983"/>
        <c:crosses val="autoZero"/>
        <c:auto val="1"/>
        <c:lblAlgn val="ctr"/>
        <c:lblOffset val="100"/>
        <c:noMultiLvlLbl val="0"/>
      </c:catAx>
      <c:valAx>
        <c:axId val="281697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69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EAADA-9150-4345-9286-A9C6AD702692}" type="doc">
      <dgm:prSet loTypeId="urn:microsoft.com/office/officeart/2009/3/layout/Spiral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682A3-73CC-4C97-B66F-AB792E5F6752}">
      <dgm:prSet/>
      <dgm:spPr/>
      <dgm:t>
        <a:bodyPr/>
        <a:lstStyle/>
        <a:p>
          <a:endParaRPr lang="en-US"/>
        </a:p>
      </dgm:t>
    </dgm:pt>
    <dgm:pt modelId="{F53794E2-3372-4A09-8933-9CDEE36A5572}" type="parTrans" cxnId="{8C5AFC5E-5CA8-4169-96E1-8C5F19227200}">
      <dgm:prSet/>
      <dgm:spPr/>
      <dgm:t>
        <a:bodyPr/>
        <a:lstStyle/>
        <a:p>
          <a:endParaRPr lang="en-US"/>
        </a:p>
      </dgm:t>
    </dgm:pt>
    <dgm:pt modelId="{9394026B-3F73-48EE-A1C7-065409E78C02}" type="sibTrans" cxnId="{8C5AFC5E-5CA8-4169-96E1-8C5F19227200}">
      <dgm:prSet/>
      <dgm:spPr/>
      <dgm:t>
        <a:bodyPr/>
        <a:lstStyle/>
        <a:p>
          <a:endParaRPr lang="en-US"/>
        </a:p>
      </dgm:t>
    </dgm:pt>
    <dgm:pt modelId="{BE427BAF-B020-4737-B72C-37A92C25BB22}">
      <dgm:prSet/>
      <dgm:spPr/>
      <dgm:t>
        <a:bodyPr/>
        <a:lstStyle/>
        <a:p>
          <a:endParaRPr lang="en-US"/>
        </a:p>
      </dgm:t>
    </dgm:pt>
    <dgm:pt modelId="{13C1D23A-69B9-4057-95FB-FD0000A00434}" type="parTrans" cxnId="{B05CF3B5-C279-4876-8C99-7326574E338F}">
      <dgm:prSet/>
      <dgm:spPr/>
      <dgm:t>
        <a:bodyPr/>
        <a:lstStyle/>
        <a:p>
          <a:endParaRPr lang="en-US"/>
        </a:p>
      </dgm:t>
    </dgm:pt>
    <dgm:pt modelId="{C999CDE2-F222-4299-B4D1-B5D65E91E91D}" type="sibTrans" cxnId="{B05CF3B5-C279-4876-8C99-7326574E338F}">
      <dgm:prSet/>
      <dgm:spPr/>
      <dgm:t>
        <a:bodyPr/>
        <a:lstStyle/>
        <a:p>
          <a:endParaRPr lang="en-US"/>
        </a:p>
      </dgm:t>
    </dgm:pt>
    <dgm:pt modelId="{E9CE746A-35B8-4713-883F-BFB507567E80}">
      <dgm:prSet/>
      <dgm:spPr/>
      <dgm:t>
        <a:bodyPr/>
        <a:lstStyle/>
        <a:p>
          <a:endParaRPr lang="en-US"/>
        </a:p>
      </dgm:t>
    </dgm:pt>
    <dgm:pt modelId="{D49F25A9-9F2D-4DCD-81E0-3B27BE5BC19A}" type="parTrans" cxnId="{721E720C-05E9-4D18-9B76-89474D72C77D}">
      <dgm:prSet/>
      <dgm:spPr/>
      <dgm:t>
        <a:bodyPr/>
        <a:lstStyle/>
        <a:p>
          <a:endParaRPr lang="en-US"/>
        </a:p>
      </dgm:t>
    </dgm:pt>
    <dgm:pt modelId="{FDEB5B6E-D0B7-4AE6-8EC6-DBD47A32EEB4}" type="sibTrans" cxnId="{721E720C-05E9-4D18-9B76-89474D72C77D}">
      <dgm:prSet/>
      <dgm:spPr/>
      <dgm:t>
        <a:bodyPr/>
        <a:lstStyle/>
        <a:p>
          <a:endParaRPr lang="en-US"/>
        </a:p>
      </dgm:t>
    </dgm:pt>
    <dgm:pt modelId="{20DBE011-0855-4C97-8E65-759435CFDB75}">
      <dgm:prSet/>
      <dgm:spPr/>
      <dgm:t>
        <a:bodyPr/>
        <a:lstStyle/>
        <a:p>
          <a:endParaRPr lang="en-US"/>
        </a:p>
      </dgm:t>
    </dgm:pt>
    <dgm:pt modelId="{D77EE3B8-24DB-4B6E-A516-D99AFE847E25}" type="parTrans" cxnId="{328E50C8-4611-4C57-81B1-903413ED9BF9}">
      <dgm:prSet/>
      <dgm:spPr/>
      <dgm:t>
        <a:bodyPr/>
        <a:lstStyle/>
        <a:p>
          <a:endParaRPr lang="en-US"/>
        </a:p>
      </dgm:t>
    </dgm:pt>
    <dgm:pt modelId="{06FA1E73-6E13-4CE9-8DE7-03C1CD8C47FA}" type="sibTrans" cxnId="{328E50C8-4611-4C57-81B1-903413ED9BF9}">
      <dgm:prSet/>
      <dgm:spPr/>
      <dgm:t>
        <a:bodyPr/>
        <a:lstStyle/>
        <a:p>
          <a:endParaRPr lang="en-US"/>
        </a:p>
      </dgm:t>
    </dgm:pt>
    <dgm:pt modelId="{2BADAE05-385D-43B5-8D19-261374CA02AC}">
      <dgm:prSet/>
      <dgm:spPr/>
      <dgm:t>
        <a:bodyPr/>
        <a:lstStyle/>
        <a:p>
          <a:endParaRPr lang="en-US"/>
        </a:p>
      </dgm:t>
    </dgm:pt>
    <dgm:pt modelId="{C3FB2734-E4AB-42AE-9A94-759B7A447100}" type="parTrans" cxnId="{5C9D48B0-7149-436B-9EA1-26463EA2FD48}">
      <dgm:prSet/>
      <dgm:spPr/>
      <dgm:t>
        <a:bodyPr/>
        <a:lstStyle/>
        <a:p>
          <a:endParaRPr lang="en-US"/>
        </a:p>
      </dgm:t>
    </dgm:pt>
    <dgm:pt modelId="{DABC2F2B-5E65-4BD2-BB7E-EEDA2421FA08}" type="sibTrans" cxnId="{5C9D48B0-7149-436B-9EA1-26463EA2FD48}">
      <dgm:prSet/>
      <dgm:spPr/>
      <dgm:t>
        <a:bodyPr/>
        <a:lstStyle/>
        <a:p>
          <a:endParaRPr lang="en-US"/>
        </a:p>
      </dgm:t>
    </dgm:pt>
    <dgm:pt modelId="{4DBB6617-6DDD-4074-B3FB-495CFEDB93E1}" type="pres">
      <dgm:prSet presAssocID="{B1DEAADA-9150-4345-9286-A9C6AD702692}" presName="Name0" presStyleCnt="0">
        <dgm:presLayoutVars>
          <dgm:chMax val="5"/>
          <dgm:dir/>
        </dgm:presLayoutVars>
      </dgm:prSet>
      <dgm:spPr/>
    </dgm:pt>
    <dgm:pt modelId="{F833865C-950D-406B-A312-C81064FEEC1F}" type="pres">
      <dgm:prSet presAssocID="{B1DEAADA-9150-4345-9286-A9C6AD702692}" presName="picts" presStyleCnt="0"/>
      <dgm:spPr/>
    </dgm:pt>
    <dgm:pt modelId="{E19ED466-B062-4E41-AC09-2356BAF9DC8C}" type="pres">
      <dgm:prSet presAssocID="{B1DEAADA-9150-4345-9286-A9C6AD702692}" presName="space1" presStyleCnt="0"/>
      <dgm:spPr/>
    </dgm:pt>
    <dgm:pt modelId="{FE5D5FEA-B3CF-43BA-B9D8-86C395BB1B6A}" type="pres">
      <dgm:prSet presAssocID="{B1DEAADA-9150-4345-9286-A9C6AD702692}" presName="space2" presStyleCnt="0"/>
      <dgm:spPr/>
    </dgm:pt>
    <dgm:pt modelId="{164C41EB-B828-46AC-86B7-48065FCD25F7}" type="pres">
      <dgm:prSet presAssocID="{9394026B-3F73-48EE-A1C7-065409E78C02}" presName="pictA1" presStyleCnt="0"/>
      <dgm:spPr/>
    </dgm:pt>
    <dgm:pt modelId="{5E7C3D4F-058F-4DBC-8702-E91AEED1BC4D}" type="pres">
      <dgm:prSet presAssocID="{9394026B-3F73-48EE-A1C7-065409E78C02}" presName="imageRepeatNode" presStyleLbl="alignNode1" presStyleIdx="0" presStyleCnt="5"/>
      <dgm:spPr/>
    </dgm:pt>
    <dgm:pt modelId="{B4741900-5A3A-47EF-95B4-5F06A61429C0}" type="pres">
      <dgm:prSet presAssocID="{9394026B-3F73-48EE-A1C7-065409E78C02}" presName="oneDotPict" presStyleCnt="0"/>
      <dgm:spPr/>
    </dgm:pt>
    <dgm:pt modelId="{2EF59F90-A079-4B05-8EA1-86AEB0A5EA42}" type="pres">
      <dgm:prSet presAssocID="{9394026B-3F73-48EE-A1C7-065409E78C02}" presName="dotPict_11" presStyleLbl="solidFgAcc1" presStyleIdx="0" presStyleCnt="30"/>
      <dgm:spPr/>
    </dgm:pt>
    <dgm:pt modelId="{562D52F8-15C3-44AD-AB83-145724EB9445}" type="pres">
      <dgm:prSet presAssocID="{C999CDE2-F222-4299-B4D1-B5D65E91E91D}" presName="pictA2" presStyleCnt="0"/>
      <dgm:spPr/>
    </dgm:pt>
    <dgm:pt modelId="{05209BA5-0DC0-4C39-832B-2102506917DB}" type="pres">
      <dgm:prSet presAssocID="{C999CDE2-F222-4299-B4D1-B5D65E91E91D}" presName="imageRepeatNode" presStyleLbl="alignNode1" presStyleIdx="1" presStyleCnt="5"/>
      <dgm:spPr/>
    </dgm:pt>
    <dgm:pt modelId="{CEF3AD97-CF9B-4CFB-9123-29E630021A40}" type="pres">
      <dgm:prSet presAssocID="{C999CDE2-F222-4299-B4D1-B5D65E91E91D}" presName="twoDotsPict" presStyleCnt="0"/>
      <dgm:spPr/>
    </dgm:pt>
    <dgm:pt modelId="{B3DE2BEB-0255-4CDF-AB66-8ACF65B75072}" type="pres">
      <dgm:prSet presAssocID="{C999CDE2-F222-4299-B4D1-B5D65E91E91D}" presName="dotPict_21" presStyleLbl="solidFgAcc1" presStyleIdx="1" presStyleCnt="30"/>
      <dgm:spPr/>
    </dgm:pt>
    <dgm:pt modelId="{2E064EC1-C985-418F-BFF6-C18FA6D7649A}" type="pres">
      <dgm:prSet presAssocID="{C999CDE2-F222-4299-B4D1-B5D65E91E91D}" presName="dotPict_22" presStyleLbl="solidFgAcc1" presStyleIdx="2" presStyleCnt="30"/>
      <dgm:spPr/>
    </dgm:pt>
    <dgm:pt modelId="{FA648406-5E15-479E-BE49-143489941975}" type="pres">
      <dgm:prSet presAssocID="{FDEB5B6E-D0B7-4AE6-8EC6-DBD47A32EEB4}" presName="pictA3" presStyleCnt="0"/>
      <dgm:spPr/>
    </dgm:pt>
    <dgm:pt modelId="{18D67A38-9D49-4DA7-AAE1-B85104DF8627}" type="pres">
      <dgm:prSet presAssocID="{FDEB5B6E-D0B7-4AE6-8EC6-DBD47A32EEB4}" presName="imageRepeatNode" presStyleLbl="alignNode1" presStyleIdx="2" presStyleCnt="5"/>
      <dgm:spPr/>
    </dgm:pt>
    <dgm:pt modelId="{4D0265FB-71D9-4C94-A998-A5F953D6F939}" type="pres">
      <dgm:prSet presAssocID="{FDEB5B6E-D0B7-4AE6-8EC6-DBD47A32EEB4}" presName="threeDotsPict" presStyleCnt="0"/>
      <dgm:spPr/>
    </dgm:pt>
    <dgm:pt modelId="{08440308-0084-4B02-BF65-DBB6C2667D99}" type="pres">
      <dgm:prSet presAssocID="{FDEB5B6E-D0B7-4AE6-8EC6-DBD47A32EEB4}" presName="dotPict_31" presStyleLbl="solidFgAcc1" presStyleIdx="3" presStyleCnt="30"/>
      <dgm:spPr/>
    </dgm:pt>
    <dgm:pt modelId="{F3123494-E6AD-4632-970D-A24E72F02660}" type="pres">
      <dgm:prSet presAssocID="{FDEB5B6E-D0B7-4AE6-8EC6-DBD47A32EEB4}" presName="dotPict_32" presStyleLbl="solidFgAcc1" presStyleIdx="4" presStyleCnt="30"/>
      <dgm:spPr/>
    </dgm:pt>
    <dgm:pt modelId="{D6B62E12-157F-46C0-97A6-6332AECE1C3A}" type="pres">
      <dgm:prSet presAssocID="{FDEB5B6E-D0B7-4AE6-8EC6-DBD47A32EEB4}" presName="dotPict_33" presStyleLbl="solidFgAcc1" presStyleIdx="5" presStyleCnt="30"/>
      <dgm:spPr/>
    </dgm:pt>
    <dgm:pt modelId="{84CF3EAA-F585-4122-93EB-0EB4C37DCAE2}" type="pres">
      <dgm:prSet presAssocID="{06FA1E73-6E13-4CE9-8DE7-03C1CD8C47FA}" presName="pictA4" presStyleCnt="0"/>
      <dgm:spPr/>
    </dgm:pt>
    <dgm:pt modelId="{C767CFE9-3175-4733-AB74-861BCB7CCE36}" type="pres">
      <dgm:prSet presAssocID="{06FA1E73-6E13-4CE9-8DE7-03C1CD8C47FA}" presName="imageRepeatNode" presStyleLbl="alignNode1" presStyleIdx="3" presStyleCnt="5"/>
      <dgm:spPr/>
    </dgm:pt>
    <dgm:pt modelId="{71D494A0-CFEC-473B-BA59-1CA66777E51B}" type="pres">
      <dgm:prSet presAssocID="{06FA1E73-6E13-4CE9-8DE7-03C1CD8C47FA}" presName="fourDotsPict" presStyleCnt="0"/>
      <dgm:spPr/>
    </dgm:pt>
    <dgm:pt modelId="{837FC33B-5388-4017-A5A2-B03F117B2233}" type="pres">
      <dgm:prSet presAssocID="{06FA1E73-6E13-4CE9-8DE7-03C1CD8C47FA}" presName="dotPict_41" presStyleLbl="solidFgAcc1" presStyleIdx="6" presStyleCnt="30"/>
      <dgm:spPr/>
    </dgm:pt>
    <dgm:pt modelId="{646C7AC9-B862-4E6D-A097-06995DB32166}" type="pres">
      <dgm:prSet presAssocID="{06FA1E73-6E13-4CE9-8DE7-03C1CD8C47FA}" presName="dotPict_42" presStyleLbl="solidFgAcc1" presStyleIdx="7" presStyleCnt="30"/>
      <dgm:spPr/>
    </dgm:pt>
    <dgm:pt modelId="{FE61D510-DFEE-47CD-BF33-D34E350C3410}" type="pres">
      <dgm:prSet presAssocID="{06FA1E73-6E13-4CE9-8DE7-03C1CD8C47FA}" presName="dotPict_43" presStyleLbl="solidFgAcc1" presStyleIdx="8" presStyleCnt="30"/>
      <dgm:spPr/>
    </dgm:pt>
    <dgm:pt modelId="{FB9EBD16-2EEC-4D34-80CA-20ECCAFD9778}" type="pres">
      <dgm:prSet presAssocID="{06FA1E73-6E13-4CE9-8DE7-03C1CD8C47FA}" presName="dotPict_44" presStyleLbl="solidFgAcc1" presStyleIdx="9" presStyleCnt="30"/>
      <dgm:spPr/>
    </dgm:pt>
    <dgm:pt modelId="{C072058E-DE3E-4A05-9897-19FFA011145D}" type="pres">
      <dgm:prSet presAssocID="{DABC2F2B-5E65-4BD2-BB7E-EEDA2421FA08}" presName="pictA5" presStyleCnt="0"/>
      <dgm:spPr/>
    </dgm:pt>
    <dgm:pt modelId="{949A0F86-6FDB-4BB2-9ABF-9D6819042766}" type="pres">
      <dgm:prSet presAssocID="{DABC2F2B-5E65-4BD2-BB7E-EEDA2421FA08}" presName="imageRepeatNode" presStyleLbl="alignNode1" presStyleIdx="4" presStyleCnt="5"/>
      <dgm:spPr/>
    </dgm:pt>
    <dgm:pt modelId="{FA94D308-3498-44C3-9B62-D109C68A331A}" type="pres">
      <dgm:prSet presAssocID="{DABC2F2B-5E65-4BD2-BB7E-EEDA2421FA08}" presName="fiveDotsPict" presStyleCnt="0"/>
      <dgm:spPr/>
    </dgm:pt>
    <dgm:pt modelId="{D1DB206A-CA48-4923-9239-56D60E43892B}" type="pres">
      <dgm:prSet presAssocID="{DABC2F2B-5E65-4BD2-BB7E-EEDA2421FA08}" presName="dotPict_51" presStyleLbl="solidFgAcc1" presStyleIdx="10" presStyleCnt="30"/>
      <dgm:spPr/>
    </dgm:pt>
    <dgm:pt modelId="{D024AA59-73F2-4C11-9287-8CB675AD00FF}" type="pres">
      <dgm:prSet presAssocID="{DABC2F2B-5E65-4BD2-BB7E-EEDA2421FA08}" presName="dotPict_52" presStyleLbl="solidFgAcc1" presStyleIdx="11" presStyleCnt="30"/>
      <dgm:spPr/>
    </dgm:pt>
    <dgm:pt modelId="{151EBB1F-81E1-4028-96D1-EE59D46F2A0F}" type="pres">
      <dgm:prSet presAssocID="{DABC2F2B-5E65-4BD2-BB7E-EEDA2421FA08}" presName="dotPict_53" presStyleLbl="solidFgAcc1" presStyleIdx="12" presStyleCnt="30"/>
      <dgm:spPr/>
    </dgm:pt>
    <dgm:pt modelId="{BFB766C8-9F7C-4327-B0A9-86771FD590A6}" type="pres">
      <dgm:prSet presAssocID="{DABC2F2B-5E65-4BD2-BB7E-EEDA2421FA08}" presName="dotPict_54" presStyleLbl="solidFgAcc1" presStyleIdx="13" presStyleCnt="30"/>
      <dgm:spPr/>
    </dgm:pt>
    <dgm:pt modelId="{9D61580F-90A9-4DB8-AABA-FFAF5967FD81}" type="pres">
      <dgm:prSet presAssocID="{DABC2F2B-5E65-4BD2-BB7E-EEDA2421FA08}" presName="dotPict_55" presStyleLbl="solidFgAcc1" presStyleIdx="14" presStyleCnt="30"/>
      <dgm:spPr/>
    </dgm:pt>
    <dgm:pt modelId="{089E4A4E-FB1E-4BA0-93CA-8D45AE1D2DD1}" type="pres">
      <dgm:prSet presAssocID="{B1DEAADA-9150-4345-9286-A9C6AD702692}" presName="txLine" presStyleCnt="0"/>
      <dgm:spPr/>
    </dgm:pt>
    <dgm:pt modelId="{345EB1B1-F538-48FB-AB3A-3E62CB2E9078}" type="pres">
      <dgm:prSet presAssocID="{C91682A3-73CC-4C97-B66F-AB792E5F6752}" presName="oneDotTx" presStyleCnt="0"/>
      <dgm:spPr/>
    </dgm:pt>
    <dgm:pt modelId="{383C9F19-E255-4388-871F-5D4E1697C828}" type="pres">
      <dgm:prSet presAssocID="{C91682A3-73CC-4C97-B66F-AB792E5F6752}" presName="dotTx_11" presStyleLbl="solidFgAcc1" presStyleIdx="15" presStyleCnt="30"/>
      <dgm:spPr/>
    </dgm:pt>
    <dgm:pt modelId="{626743B3-879F-4841-9016-8C62A311547A}" type="pres">
      <dgm:prSet presAssocID="{C91682A3-73CC-4C97-B66F-AB792E5F6752}" presName="Name37" presStyleLbl="revTx" presStyleIdx="0" presStyleCnt="5">
        <dgm:presLayoutVars>
          <dgm:bulletEnabled val="1"/>
        </dgm:presLayoutVars>
      </dgm:prSet>
      <dgm:spPr/>
    </dgm:pt>
    <dgm:pt modelId="{0A6042F9-D1B4-4705-8E04-6DBF9724A390}" type="pres">
      <dgm:prSet presAssocID="{BE427BAF-B020-4737-B72C-37A92C25BB22}" presName="twoDotsTx" presStyleCnt="0"/>
      <dgm:spPr/>
    </dgm:pt>
    <dgm:pt modelId="{2E268636-1B55-4A8A-A99E-93389596884F}" type="pres">
      <dgm:prSet presAssocID="{BE427BAF-B020-4737-B72C-37A92C25BB22}" presName="dotTx_21" presStyleLbl="solidFgAcc1" presStyleIdx="16" presStyleCnt="30"/>
      <dgm:spPr/>
    </dgm:pt>
    <dgm:pt modelId="{E09EEDA3-58C3-408D-B356-33960FE31DF0}" type="pres">
      <dgm:prSet presAssocID="{BE427BAF-B020-4737-B72C-37A92C25BB22}" presName="dotTx_22" presStyleLbl="solidFgAcc1" presStyleIdx="17" presStyleCnt="30"/>
      <dgm:spPr/>
    </dgm:pt>
    <dgm:pt modelId="{D55711BC-955B-4359-A4DC-04FB0268EEA7}" type="pres">
      <dgm:prSet presAssocID="{BE427BAF-B020-4737-B72C-37A92C25BB22}" presName="Name39" presStyleLbl="revTx" presStyleIdx="1" presStyleCnt="5">
        <dgm:presLayoutVars>
          <dgm:bulletEnabled val="1"/>
        </dgm:presLayoutVars>
      </dgm:prSet>
      <dgm:spPr/>
    </dgm:pt>
    <dgm:pt modelId="{3383A0E0-16B8-4D3F-AFE3-9A1873D3DA91}" type="pres">
      <dgm:prSet presAssocID="{E9CE746A-35B8-4713-883F-BFB507567E80}" presName="threeDotsTx" presStyleCnt="0"/>
      <dgm:spPr/>
    </dgm:pt>
    <dgm:pt modelId="{E1EB032A-7CE2-4D0D-88C8-C5CD297535C3}" type="pres">
      <dgm:prSet presAssocID="{E9CE746A-35B8-4713-883F-BFB507567E80}" presName="dotTx_31" presStyleLbl="solidFgAcc1" presStyleIdx="18" presStyleCnt="30"/>
      <dgm:spPr/>
    </dgm:pt>
    <dgm:pt modelId="{D9ED490F-C05C-4FBF-B547-23CB7595A315}" type="pres">
      <dgm:prSet presAssocID="{E9CE746A-35B8-4713-883F-BFB507567E80}" presName="dotTx_32" presStyleLbl="solidFgAcc1" presStyleIdx="19" presStyleCnt="30"/>
      <dgm:spPr/>
    </dgm:pt>
    <dgm:pt modelId="{C902EA81-B714-4247-85EE-5B0DE39A1C0B}" type="pres">
      <dgm:prSet presAssocID="{E9CE746A-35B8-4713-883F-BFB507567E80}" presName="dotTx_33" presStyleLbl="solidFgAcc1" presStyleIdx="20" presStyleCnt="30"/>
      <dgm:spPr/>
    </dgm:pt>
    <dgm:pt modelId="{BCD1EB58-D031-45EE-A6F3-BD2D43E103AB}" type="pres">
      <dgm:prSet presAssocID="{E9CE746A-35B8-4713-883F-BFB507567E80}" presName="Name41" presStyleLbl="revTx" presStyleIdx="2" presStyleCnt="5">
        <dgm:presLayoutVars>
          <dgm:bulletEnabled val="1"/>
        </dgm:presLayoutVars>
      </dgm:prSet>
      <dgm:spPr/>
    </dgm:pt>
    <dgm:pt modelId="{03D241DF-77CD-4D7C-A72B-2A911A35315F}" type="pres">
      <dgm:prSet presAssocID="{20DBE011-0855-4C97-8E65-759435CFDB75}" presName="fourDotsTx" presStyleCnt="0"/>
      <dgm:spPr/>
    </dgm:pt>
    <dgm:pt modelId="{B3B2A53D-C3D8-4C02-A09A-5003AC972524}" type="pres">
      <dgm:prSet presAssocID="{20DBE011-0855-4C97-8E65-759435CFDB75}" presName="dotTx_41" presStyleLbl="solidFgAcc1" presStyleIdx="21" presStyleCnt="30"/>
      <dgm:spPr/>
    </dgm:pt>
    <dgm:pt modelId="{0A4D64B9-25F3-4904-A6DB-A06BFCA0621C}" type="pres">
      <dgm:prSet presAssocID="{20DBE011-0855-4C97-8E65-759435CFDB75}" presName="dotTx_42" presStyleLbl="solidFgAcc1" presStyleIdx="22" presStyleCnt="30"/>
      <dgm:spPr/>
    </dgm:pt>
    <dgm:pt modelId="{C687D209-0A6D-4D88-A732-BA703093AD76}" type="pres">
      <dgm:prSet presAssocID="{20DBE011-0855-4C97-8E65-759435CFDB75}" presName="dotTx_43" presStyleLbl="solidFgAcc1" presStyleIdx="23" presStyleCnt="30"/>
      <dgm:spPr/>
    </dgm:pt>
    <dgm:pt modelId="{3F7B3F5D-135A-445C-819D-0F7CA305C848}" type="pres">
      <dgm:prSet presAssocID="{20DBE011-0855-4C97-8E65-759435CFDB75}" presName="dotTx_44" presStyleLbl="solidFgAcc1" presStyleIdx="24" presStyleCnt="30"/>
      <dgm:spPr/>
    </dgm:pt>
    <dgm:pt modelId="{7D7A30C4-1384-4869-B54D-385D0FC6C07B}" type="pres">
      <dgm:prSet presAssocID="{20DBE011-0855-4C97-8E65-759435CFDB75}" presName="Name43" presStyleLbl="revTx" presStyleIdx="3" presStyleCnt="5">
        <dgm:presLayoutVars>
          <dgm:bulletEnabled val="1"/>
        </dgm:presLayoutVars>
      </dgm:prSet>
      <dgm:spPr/>
    </dgm:pt>
    <dgm:pt modelId="{471B9AD9-E97E-446D-BCA9-2CE120A45FE1}" type="pres">
      <dgm:prSet presAssocID="{2BADAE05-385D-43B5-8D19-261374CA02AC}" presName="fiveDotsTx" presStyleCnt="0"/>
      <dgm:spPr/>
    </dgm:pt>
    <dgm:pt modelId="{39D1DB46-4346-4CE2-B5D4-8D5C5DB0B339}" type="pres">
      <dgm:prSet presAssocID="{2BADAE05-385D-43B5-8D19-261374CA02AC}" presName="dotTx_51" presStyleLbl="solidFgAcc1" presStyleIdx="25" presStyleCnt="30"/>
      <dgm:spPr/>
    </dgm:pt>
    <dgm:pt modelId="{6AAF1BBA-DF73-4A02-8BCF-A7A618697207}" type="pres">
      <dgm:prSet presAssocID="{2BADAE05-385D-43B5-8D19-261374CA02AC}" presName="dotTx_52" presStyleLbl="solidFgAcc1" presStyleIdx="26" presStyleCnt="30"/>
      <dgm:spPr/>
    </dgm:pt>
    <dgm:pt modelId="{875F58FF-F88B-462B-96D3-BF19D8C501FE}" type="pres">
      <dgm:prSet presAssocID="{2BADAE05-385D-43B5-8D19-261374CA02AC}" presName="dotTx_53" presStyleLbl="solidFgAcc1" presStyleIdx="27" presStyleCnt="30"/>
      <dgm:spPr/>
    </dgm:pt>
    <dgm:pt modelId="{E32D0CB4-E732-424E-A1E1-B6BBCCED72D8}" type="pres">
      <dgm:prSet presAssocID="{2BADAE05-385D-43B5-8D19-261374CA02AC}" presName="dotTx_54" presStyleLbl="solidFgAcc1" presStyleIdx="28" presStyleCnt="30"/>
      <dgm:spPr/>
    </dgm:pt>
    <dgm:pt modelId="{CF38C9DA-29E1-40AE-911A-79FCBFE8287D}" type="pres">
      <dgm:prSet presAssocID="{2BADAE05-385D-43B5-8D19-261374CA02AC}" presName="dotTx_55" presStyleLbl="solidFgAcc1" presStyleIdx="29" presStyleCnt="30"/>
      <dgm:spPr/>
    </dgm:pt>
    <dgm:pt modelId="{63E5705F-AB94-43EE-8116-CCB2A4590EFE}" type="pres">
      <dgm:prSet presAssocID="{2BADAE05-385D-43B5-8D19-261374CA02AC}" presName="Name45" presStyleLbl="revTx" presStyleIdx="4" presStyleCnt="5">
        <dgm:presLayoutVars>
          <dgm:bulletEnabled val="1"/>
        </dgm:presLayoutVars>
      </dgm:prSet>
      <dgm:spPr/>
    </dgm:pt>
  </dgm:ptLst>
  <dgm:cxnLst>
    <dgm:cxn modelId="{2FE10D09-3235-438F-BEC3-8360C1A5611E}" type="presOf" srcId="{06FA1E73-6E13-4CE9-8DE7-03C1CD8C47FA}" destId="{C767CFE9-3175-4733-AB74-861BCB7CCE36}" srcOrd="0" destOrd="0" presId="urn:microsoft.com/office/officeart/2009/3/layout/SpiralPicture"/>
    <dgm:cxn modelId="{721E720C-05E9-4D18-9B76-89474D72C77D}" srcId="{B1DEAADA-9150-4345-9286-A9C6AD702692}" destId="{E9CE746A-35B8-4713-883F-BFB507567E80}" srcOrd="2" destOrd="0" parTransId="{D49F25A9-9F2D-4DCD-81E0-3B27BE5BC19A}" sibTransId="{FDEB5B6E-D0B7-4AE6-8EC6-DBD47A32EEB4}"/>
    <dgm:cxn modelId="{D84F1E14-424A-45D4-8FA8-938BFB07B838}" type="presOf" srcId="{C999CDE2-F222-4299-B4D1-B5D65E91E91D}" destId="{05209BA5-0DC0-4C39-832B-2102506917DB}" srcOrd="0" destOrd="0" presId="urn:microsoft.com/office/officeart/2009/3/layout/SpiralPicture"/>
    <dgm:cxn modelId="{92A90C3F-AD1A-40A2-9924-AA44EFFC08FE}" type="presOf" srcId="{C91682A3-73CC-4C97-B66F-AB792E5F6752}" destId="{626743B3-879F-4841-9016-8C62A311547A}" srcOrd="0" destOrd="0" presId="urn:microsoft.com/office/officeart/2009/3/layout/SpiralPicture"/>
    <dgm:cxn modelId="{8C5AFC5E-5CA8-4169-96E1-8C5F19227200}" srcId="{B1DEAADA-9150-4345-9286-A9C6AD702692}" destId="{C91682A3-73CC-4C97-B66F-AB792E5F6752}" srcOrd="0" destOrd="0" parTransId="{F53794E2-3372-4A09-8933-9CDEE36A5572}" sibTransId="{9394026B-3F73-48EE-A1C7-065409E78C02}"/>
    <dgm:cxn modelId="{AFDDFE65-A420-4913-9A91-83E0E4064C4C}" type="presOf" srcId="{DABC2F2B-5E65-4BD2-BB7E-EEDA2421FA08}" destId="{949A0F86-6FDB-4BB2-9ABF-9D6819042766}" srcOrd="0" destOrd="0" presId="urn:microsoft.com/office/officeart/2009/3/layout/SpiralPicture"/>
    <dgm:cxn modelId="{5F467B69-7730-4807-8C8D-83B50C154C5E}" type="presOf" srcId="{2BADAE05-385D-43B5-8D19-261374CA02AC}" destId="{63E5705F-AB94-43EE-8116-CCB2A4590EFE}" srcOrd="0" destOrd="0" presId="urn:microsoft.com/office/officeart/2009/3/layout/SpiralPicture"/>
    <dgm:cxn modelId="{1DD64884-884C-4EF6-A948-BF20A81AAC51}" type="presOf" srcId="{9394026B-3F73-48EE-A1C7-065409E78C02}" destId="{5E7C3D4F-058F-4DBC-8702-E91AEED1BC4D}" srcOrd="0" destOrd="0" presId="urn:microsoft.com/office/officeart/2009/3/layout/SpiralPicture"/>
    <dgm:cxn modelId="{3DA8E886-A3F2-4F23-A0C9-5A2FC426157E}" type="presOf" srcId="{BE427BAF-B020-4737-B72C-37A92C25BB22}" destId="{D55711BC-955B-4359-A4DC-04FB0268EEA7}" srcOrd="0" destOrd="0" presId="urn:microsoft.com/office/officeart/2009/3/layout/SpiralPicture"/>
    <dgm:cxn modelId="{C816C990-5BD0-4568-8725-B8710EF8C9DA}" type="presOf" srcId="{E9CE746A-35B8-4713-883F-BFB507567E80}" destId="{BCD1EB58-D031-45EE-A6F3-BD2D43E103AB}" srcOrd="0" destOrd="0" presId="urn:microsoft.com/office/officeart/2009/3/layout/SpiralPicture"/>
    <dgm:cxn modelId="{280C899C-8B06-41D6-AF56-AB810465576A}" type="presOf" srcId="{B1DEAADA-9150-4345-9286-A9C6AD702692}" destId="{4DBB6617-6DDD-4074-B3FB-495CFEDB93E1}" srcOrd="0" destOrd="0" presId="urn:microsoft.com/office/officeart/2009/3/layout/SpiralPicture"/>
    <dgm:cxn modelId="{5C9D48B0-7149-436B-9EA1-26463EA2FD48}" srcId="{B1DEAADA-9150-4345-9286-A9C6AD702692}" destId="{2BADAE05-385D-43B5-8D19-261374CA02AC}" srcOrd="4" destOrd="0" parTransId="{C3FB2734-E4AB-42AE-9A94-759B7A447100}" sibTransId="{DABC2F2B-5E65-4BD2-BB7E-EEDA2421FA08}"/>
    <dgm:cxn modelId="{B05CF3B5-C279-4876-8C99-7326574E338F}" srcId="{B1DEAADA-9150-4345-9286-A9C6AD702692}" destId="{BE427BAF-B020-4737-B72C-37A92C25BB22}" srcOrd="1" destOrd="0" parTransId="{13C1D23A-69B9-4057-95FB-FD0000A00434}" sibTransId="{C999CDE2-F222-4299-B4D1-B5D65E91E91D}"/>
    <dgm:cxn modelId="{328E50C8-4611-4C57-81B1-903413ED9BF9}" srcId="{B1DEAADA-9150-4345-9286-A9C6AD702692}" destId="{20DBE011-0855-4C97-8E65-759435CFDB75}" srcOrd="3" destOrd="0" parTransId="{D77EE3B8-24DB-4B6E-A516-D99AFE847E25}" sibTransId="{06FA1E73-6E13-4CE9-8DE7-03C1CD8C47FA}"/>
    <dgm:cxn modelId="{C55A6EDA-5779-4F5D-AB94-06201FBDF180}" type="presOf" srcId="{20DBE011-0855-4C97-8E65-759435CFDB75}" destId="{7D7A30C4-1384-4869-B54D-385D0FC6C07B}" srcOrd="0" destOrd="0" presId="urn:microsoft.com/office/officeart/2009/3/layout/SpiralPicture"/>
    <dgm:cxn modelId="{04DCA8DB-F884-4DA3-8223-CC94EDBBA891}" type="presOf" srcId="{FDEB5B6E-D0B7-4AE6-8EC6-DBD47A32EEB4}" destId="{18D67A38-9D49-4DA7-AAE1-B85104DF8627}" srcOrd="0" destOrd="0" presId="urn:microsoft.com/office/officeart/2009/3/layout/SpiralPicture"/>
    <dgm:cxn modelId="{C1606FB5-5B22-489D-888C-851FD1232881}" type="presParOf" srcId="{4DBB6617-6DDD-4074-B3FB-495CFEDB93E1}" destId="{F833865C-950D-406B-A312-C81064FEEC1F}" srcOrd="0" destOrd="0" presId="urn:microsoft.com/office/officeart/2009/3/layout/SpiralPicture"/>
    <dgm:cxn modelId="{7F9C7E0B-8860-40A2-85BA-672DF2FE384C}" type="presParOf" srcId="{F833865C-950D-406B-A312-C81064FEEC1F}" destId="{E19ED466-B062-4E41-AC09-2356BAF9DC8C}" srcOrd="0" destOrd="0" presId="urn:microsoft.com/office/officeart/2009/3/layout/SpiralPicture"/>
    <dgm:cxn modelId="{84EABA19-55B1-4C6C-B2E6-5355B6D4AF5D}" type="presParOf" srcId="{F833865C-950D-406B-A312-C81064FEEC1F}" destId="{FE5D5FEA-B3CF-43BA-B9D8-86C395BB1B6A}" srcOrd="1" destOrd="0" presId="urn:microsoft.com/office/officeart/2009/3/layout/SpiralPicture"/>
    <dgm:cxn modelId="{FA62360B-0A6B-42C0-BFA9-DF67A06381BE}" type="presParOf" srcId="{F833865C-950D-406B-A312-C81064FEEC1F}" destId="{164C41EB-B828-46AC-86B7-48065FCD25F7}" srcOrd="2" destOrd="0" presId="urn:microsoft.com/office/officeart/2009/3/layout/SpiralPicture"/>
    <dgm:cxn modelId="{A9F86E9F-816B-424F-8B3A-84592C54B207}" type="presParOf" srcId="{164C41EB-B828-46AC-86B7-48065FCD25F7}" destId="{5E7C3D4F-058F-4DBC-8702-E91AEED1BC4D}" srcOrd="0" destOrd="0" presId="urn:microsoft.com/office/officeart/2009/3/layout/SpiralPicture"/>
    <dgm:cxn modelId="{342B7FBC-73A2-4660-A69F-B0E09A8E5408}" type="presParOf" srcId="{F833865C-950D-406B-A312-C81064FEEC1F}" destId="{B4741900-5A3A-47EF-95B4-5F06A61429C0}" srcOrd="3" destOrd="0" presId="urn:microsoft.com/office/officeart/2009/3/layout/SpiralPicture"/>
    <dgm:cxn modelId="{EC48882D-FB0D-4928-AFD4-7B02EA8427E8}" type="presParOf" srcId="{B4741900-5A3A-47EF-95B4-5F06A61429C0}" destId="{2EF59F90-A079-4B05-8EA1-86AEB0A5EA42}" srcOrd="0" destOrd="0" presId="urn:microsoft.com/office/officeart/2009/3/layout/SpiralPicture"/>
    <dgm:cxn modelId="{87C113D6-F512-40BF-B4F7-C3C7B34474A9}" type="presParOf" srcId="{F833865C-950D-406B-A312-C81064FEEC1F}" destId="{562D52F8-15C3-44AD-AB83-145724EB9445}" srcOrd="4" destOrd="0" presId="urn:microsoft.com/office/officeart/2009/3/layout/SpiralPicture"/>
    <dgm:cxn modelId="{CAC0CEE3-5D4A-4DF3-B446-1FFB11322C0B}" type="presParOf" srcId="{562D52F8-15C3-44AD-AB83-145724EB9445}" destId="{05209BA5-0DC0-4C39-832B-2102506917DB}" srcOrd="0" destOrd="0" presId="urn:microsoft.com/office/officeart/2009/3/layout/SpiralPicture"/>
    <dgm:cxn modelId="{2A7FF240-3296-481C-B4B1-843706334848}" type="presParOf" srcId="{F833865C-950D-406B-A312-C81064FEEC1F}" destId="{CEF3AD97-CF9B-4CFB-9123-29E630021A40}" srcOrd="5" destOrd="0" presId="urn:microsoft.com/office/officeart/2009/3/layout/SpiralPicture"/>
    <dgm:cxn modelId="{12D719D6-004D-41FE-8CE3-F7667A002AD4}" type="presParOf" srcId="{CEF3AD97-CF9B-4CFB-9123-29E630021A40}" destId="{B3DE2BEB-0255-4CDF-AB66-8ACF65B75072}" srcOrd="0" destOrd="0" presId="urn:microsoft.com/office/officeart/2009/3/layout/SpiralPicture"/>
    <dgm:cxn modelId="{E15D597E-4FB6-47E4-A04E-956B2C12DF29}" type="presParOf" srcId="{CEF3AD97-CF9B-4CFB-9123-29E630021A40}" destId="{2E064EC1-C985-418F-BFF6-C18FA6D7649A}" srcOrd="1" destOrd="0" presId="urn:microsoft.com/office/officeart/2009/3/layout/SpiralPicture"/>
    <dgm:cxn modelId="{1416B814-470E-4D36-BE09-C04978B95A78}" type="presParOf" srcId="{F833865C-950D-406B-A312-C81064FEEC1F}" destId="{FA648406-5E15-479E-BE49-143489941975}" srcOrd="6" destOrd="0" presId="urn:microsoft.com/office/officeart/2009/3/layout/SpiralPicture"/>
    <dgm:cxn modelId="{27DA69E2-25F9-415C-ACED-9BD43DD2CC71}" type="presParOf" srcId="{FA648406-5E15-479E-BE49-143489941975}" destId="{18D67A38-9D49-4DA7-AAE1-B85104DF8627}" srcOrd="0" destOrd="0" presId="urn:microsoft.com/office/officeart/2009/3/layout/SpiralPicture"/>
    <dgm:cxn modelId="{53C7D8CB-3349-4C9D-AF99-9DE4018F5545}" type="presParOf" srcId="{F833865C-950D-406B-A312-C81064FEEC1F}" destId="{4D0265FB-71D9-4C94-A998-A5F953D6F939}" srcOrd="7" destOrd="0" presId="urn:microsoft.com/office/officeart/2009/3/layout/SpiralPicture"/>
    <dgm:cxn modelId="{67811AC9-7F96-42BE-B5D0-24F8C4C48DBC}" type="presParOf" srcId="{4D0265FB-71D9-4C94-A998-A5F953D6F939}" destId="{08440308-0084-4B02-BF65-DBB6C2667D99}" srcOrd="0" destOrd="0" presId="urn:microsoft.com/office/officeart/2009/3/layout/SpiralPicture"/>
    <dgm:cxn modelId="{B762B873-3316-41DC-AB4D-820EC6ABCCD8}" type="presParOf" srcId="{4D0265FB-71D9-4C94-A998-A5F953D6F939}" destId="{F3123494-E6AD-4632-970D-A24E72F02660}" srcOrd="1" destOrd="0" presId="urn:microsoft.com/office/officeart/2009/3/layout/SpiralPicture"/>
    <dgm:cxn modelId="{CF018975-DE56-403E-A59C-A02E6AA023E8}" type="presParOf" srcId="{4D0265FB-71D9-4C94-A998-A5F953D6F939}" destId="{D6B62E12-157F-46C0-97A6-6332AECE1C3A}" srcOrd="2" destOrd="0" presId="urn:microsoft.com/office/officeart/2009/3/layout/SpiralPicture"/>
    <dgm:cxn modelId="{6182927A-78BA-4644-A485-BF1528E9D7AD}" type="presParOf" srcId="{F833865C-950D-406B-A312-C81064FEEC1F}" destId="{84CF3EAA-F585-4122-93EB-0EB4C37DCAE2}" srcOrd="8" destOrd="0" presId="urn:microsoft.com/office/officeart/2009/3/layout/SpiralPicture"/>
    <dgm:cxn modelId="{5C7F77B9-C585-480A-A836-34A473AF7107}" type="presParOf" srcId="{84CF3EAA-F585-4122-93EB-0EB4C37DCAE2}" destId="{C767CFE9-3175-4733-AB74-861BCB7CCE36}" srcOrd="0" destOrd="0" presId="urn:microsoft.com/office/officeart/2009/3/layout/SpiralPicture"/>
    <dgm:cxn modelId="{C1400607-909A-45D2-A03C-C204ECC52C2A}" type="presParOf" srcId="{F833865C-950D-406B-A312-C81064FEEC1F}" destId="{71D494A0-CFEC-473B-BA59-1CA66777E51B}" srcOrd="9" destOrd="0" presId="urn:microsoft.com/office/officeart/2009/3/layout/SpiralPicture"/>
    <dgm:cxn modelId="{D182C6D1-089D-4E3B-B603-E90B079E2901}" type="presParOf" srcId="{71D494A0-CFEC-473B-BA59-1CA66777E51B}" destId="{837FC33B-5388-4017-A5A2-B03F117B2233}" srcOrd="0" destOrd="0" presId="urn:microsoft.com/office/officeart/2009/3/layout/SpiralPicture"/>
    <dgm:cxn modelId="{C1628F47-7551-421E-9A47-931A721E3637}" type="presParOf" srcId="{71D494A0-CFEC-473B-BA59-1CA66777E51B}" destId="{646C7AC9-B862-4E6D-A097-06995DB32166}" srcOrd="1" destOrd="0" presId="urn:microsoft.com/office/officeart/2009/3/layout/SpiralPicture"/>
    <dgm:cxn modelId="{D735D175-BF47-44EE-888E-22541F9DF065}" type="presParOf" srcId="{71D494A0-CFEC-473B-BA59-1CA66777E51B}" destId="{FE61D510-DFEE-47CD-BF33-D34E350C3410}" srcOrd="2" destOrd="0" presId="urn:microsoft.com/office/officeart/2009/3/layout/SpiralPicture"/>
    <dgm:cxn modelId="{EF7D4310-53EB-48E6-9ED0-7BF1F90BA835}" type="presParOf" srcId="{71D494A0-CFEC-473B-BA59-1CA66777E51B}" destId="{FB9EBD16-2EEC-4D34-80CA-20ECCAFD9778}" srcOrd="3" destOrd="0" presId="urn:microsoft.com/office/officeart/2009/3/layout/SpiralPicture"/>
    <dgm:cxn modelId="{A81B2744-54F1-4AD4-8B56-B6B78469E415}" type="presParOf" srcId="{F833865C-950D-406B-A312-C81064FEEC1F}" destId="{C072058E-DE3E-4A05-9897-19FFA011145D}" srcOrd="10" destOrd="0" presId="urn:microsoft.com/office/officeart/2009/3/layout/SpiralPicture"/>
    <dgm:cxn modelId="{223EBE88-5538-43B4-A45D-F507D50A006B}" type="presParOf" srcId="{C072058E-DE3E-4A05-9897-19FFA011145D}" destId="{949A0F86-6FDB-4BB2-9ABF-9D6819042766}" srcOrd="0" destOrd="0" presId="urn:microsoft.com/office/officeart/2009/3/layout/SpiralPicture"/>
    <dgm:cxn modelId="{2F361CCF-C5D0-4A00-9013-5DFAC32A4781}" type="presParOf" srcId="{F833865C-950D-406B-A312-C81064FEEC1F}" destId="{FA94D308-3498-44C3-9B62-D109C68A331A}" srcOrd="11" destOrd="0" presId="urn:microsoft.com/office/officeart/2009/3/layout/SpiralPicture"/>
    <dgm:cxn modelId="{DE8E8DA7-2B7D-4D2E-8E55-AB8054DEDD02}" type="presParOf" srcId="{FA94D308-3498-44C3-9B62-D109C68A331A}" destId="{D1DB206A-CA48-4923-9239-56D60E43892B}" srcOrd="0" destOrd="0" presId="urn:microsoft.com/office/officeart/2009/3/layout/SpiralPicture"/>
    <dgm:cxn modelId="{C951EE31-0E4D-4D84-BBDE-AB9558195692}" type="presParOf" srcId="{FA94D308-3498-44C3-9B62-D109C68A331A}" destId="{D024AA59-73F2-4C11-9287-8CB675AD00FF}" srcOrd="1" destOrd="0" presId="urn:microsoft.com/office/officeart/2009/3/layout/SpiralPicture"/>
    <dgm:cxn modelId="{81B1FD34-C673-4081-BC9B-E952AB6DA67F}" type="presParOf" srcId="{FA94D308-3498-44C3-9B62-D109C68A331A}" destId="{151EBB1F-81E1-4028-96D1-EE59D46F2A0F}" srcOrd="2" destOrd="0" presId="urn:microsoft.com/office/officeart/2009/3/layout/SpiralPicture"/>
    <dgm:cxn modelId="{1672A1E8-22F5-44D2-A31B-5828CCB62639}" type="presParOf" srcId="{FA94D308-3498-44C3-9B62-D109C68A331A}" destId="{BFB766C8-9F7C-4327-B0A9-86771FD590A6}" srcOrd="3" destOrd="0" presId="urn:microsoft.com/office/officeart/2009/3/layout/SpiralPicture"/>
    <dgm:cxn modelId="{3F8435E1-DD59-4B81-9B6C-973F35AF1E84}" type="presParOf" srcId="{FA94D308-3498-44C3-9B62-D109C68A331A}" destId="{9D61580F-90A9-4DB8-AABA-FFAF5967FD81}" srcOrd="4" destOrd="0" presId="urn:microsoft.com/office/officeart/2009/3/layout/SpiralPicture"/>
    <dgm:cxn modelId="{7C6D06B4-AD0F-4678-B257-A9167CA3C0B3}" type="presParOf" srcId="{4DBB6617-6DDD-4074-B3FB-495CFEDB93E1}" destId="{089E4A4E-FB1E-4BA0-93CA-8D45AE1D2DD1}" srcOrd="1" destOrd="0" presId="urn:microsoft.com/office/officeart/2009/3/layout/SpiralPicture"/>
    <dgm:cxn modelId="{D4EDC154-0298-4115-9D41-EB721479D382}" type="presParOf" srcId="{089E4A4E-FB1E-4BA0-93CA-8D45AE1D2DD1}" destId="{345EB1B1-F538-48FB-AB3A-3E62CB2E9078}" srcOrd="0" destOrd="0" presId="urn:microsoft.com/office/officeart/2009/3/layout/SpiralPicture"/>
    <dgm:cxn modelId="{F448DA59-38D1-4046-9040-BDF6C8247ED9}" type="presParOf" srcId="{345EB1B1-F538-48FB-AB3A-3E62CB2E9078}" destId="{383C9F19-E255-4388-871F-5D4E1697C828}" srcOrd="0" destOrd="0" presId="urn:microsoft.com/office/officeart/2009/3/layout/SpiralPicture"/>
    <dgm:cxn modelId="{3638F30D-97C1-4544-8ABB-FB412995A0AE}" type="presParOf" srcId="{089E4A4E-FB1E-4BA0-93CA-8D45AE1D2DD1}" destId="{626743B3-879F-4841-9016-8C62A311547A}" srcOrd="1" destOrd="0" presId="urn:microsoft.com/office/officeart/2009/3/layout/SpiralPicture"/>
    <dgm:cxn modelId="{C1C15C3E-724F-49FF-B44B-7C5E51521E21}" type="presParOf" srcId="{089E4A4E-FB1E-4BA0-93CA-8D45AE1D2DD1}" destId="{0A6042F9-D1B4-4705-8E04-6DBF9724A390}" srcOrd="2" destOrd="0" presId="urn:microsoft.com/office/officeart/2009/3/layout/SpiralPicture"/>
    <dgm:cxn modelId="{02536B7B-E2BD-46D5-8B4F-51D7FE35B914}" type="presParOf" srcId="{0A6042F9-D1B4-4705-8E04-6DBF9724A390}" destId="{2E268636-1B55-4A8A-A99E-93389596884F}" srcOrd="0" destOrd="0" presId="urn:microsoft.com/office/officeart/2009/3/layout/SpiralPicture"/>
    <dgm:cxn modelId="{BD89A7E6-9ED0-484F-938C-7000072EE5C7}" type="presParOf" srcId="{0A6042F9-D1B4-4705-8E04-6DBF9724A390}" destId="{E09EEDA3-58C3-408D-B356-33960FE31DF0}" srcOrd="1" destOrd="0" presId="urn:microsoft.com/office/officeart/2009/3/layout/SpiralPicture"/>
    <dgm:cxn modelId="{A05B70C1-3506-4504-A1F0-57A3CA7C5DEC}" type="presParOf" srcId="{089E4A4E-FB1E-4BA0-93CA-8D45AE1D2DD1}" destId="{D55711BC-955B-4359-A4DC-04FB0268EEA7}" srcOrd="3" destOrd="0" presId="urn:microsoft.com/office/officeart/2009/3/layout/SpiralPicture"/>
    <dgm:cxn modelId="{F3CB7D53-8184-4F25-A018-247F30F1939D}" type="presParOf" srcId="{089E4A4E-FB1E-4BA0-93CA-8D45AE1D2DD1}" destId="{3383A0E0-16B8-4D3F-AFE3-9A1873D3DA91}" srcOrd="4" destOrd="0" presId="urn:microsoft.com/office/officeart/2009/3/layout/SpiralPicture"/>
    <dgm:cxn modelId="{B751068E-11B0-4C6F-9F17-F0DD1865A5C6}" type="presParOf" srcId="{3383A0E0-16B8-4D3F-AFE3-9A1873D3DA91}" destId="{E1EB032A-7CE2-4D0D-88C8-C5CD297535C3}" srcOrd="0" destOrd="0" presId="urn:microsoft.com/office/officeart/2009/3/layout/SpiralPicture"/>
    <dgm:cxn modelId="{BE37270B-B138-4077-ACB2-22EDB15A3807}" type="presParOf" srcId="{3383A0E0-16B8-4D3F-AFE3-9A1873D3DA91}" destId="{D9ED490F-C05C-4FBF-B547-23CB7595A315}" srcOrd="1" destOrd="0" presId="urn:microsoft.com/office/officeart/2009/3/layout/SpiralPicture"/>
    <dgm:cxn modelId="{49B3F32E-CD8B-4F6B-A668-7FAC21420C46}" type="presParOf" srcId="{3383A0E0-16B8-4D3F-AFE3-9A1873D3DA91}" destId="{C902EA81-B714-4247-85EE-5B0DE39A1C0B}" srcOrd="2" destOrd="0" presId="urn:microsoft.com/office/officeart/2009/3/layout/SpiralPicture"/>
    <dgm:cxn modelId="{EEDF064E-AF9A-459B-98EB-4E8598770FB3}" type="presParOf" srcId="{089E4A4E-FB1E-4BA0-93CA-8D45AE1D2DD1}" destId="{BCD1EB58-D031-45EE-A6F3-BD2D43E103AB}" srcOrd="5" destOrd="0" presId="urn:microsoft.com/office/officeart/2009/3/layout/SpiralPicture"/>
    <dgm:cxn modelId="{DCD8087F-BCB6-492D-AE0B-452F38BBA547}" type="presParOf" srcId="{089E4A4E-FB1E-4BA0-93CA-8D45AE1D2DD1}" destId="{03D241DF-77CD-4D7C-A72B-2A911A35315F}" srcOrd="6" destOrd="0" presId="urn:microsoft.com/office/officeart/2009/3/layout/SpiralPicture"/>
    <dgm:cxn modelId="{328002EE-F0D1-445D-89DF-0771BE80AB49}" type="presParOf" srcId="{03D241DF-77CD-4D7C-A72B-2A911A35315F}" destId="{B3B2A53D-C3D8-4C02-A09A-5003AC972524}" srcOrd="0" destOrd="0" presId="urn:microsoft.com/office/officeart/2009/3/layout/SpiralPicture"/>
    <dgm:cxn modelId="{81794C00-A3AF-4CC7-B7E6-83CCEB1D339B}" type="presParOf" srcId="{03D241DF-77CD-4D7C-A72B-2A911A35315F}" destId="{0A4D64B9-25F3-4904-A6DB-A06BFCA0621C}" srcOrd="1" destOrd="0" presId="urn:microsoft.com/office/officeart/2009/3/layout/SpiralPicture"/>
    <dgm:cxn modelId="{0BF66887-9A24-45F5-8B7C-3BECA45447A3}" type="presParOf" srcId="{03D241DF-77CD-4D7C-A72B-2A911A35315F}" destId="{C687D209-0A6D-4D88-A732-BA703093AD76}" srcOrd="2" destOrd="0" presId="urn:microsoft.com/office/officeart/2009/3/layout/SpiralPicture"/>
    <dgm:cxn modelId="{5381EA18-C45B-4472-8444-1E784241D5AF}" type="presParOf" srcId="{03D241DF-77CD-4D7C-A72B-2A911A35315F}" destId="{3F7B3F5D-135A-445C-819D-0F7CA305C848}" srcOrd="3" destOrd="0" presId="urn:microsoft.com/office/officeart/2009/3/layout/SpiralPicture"/>
    <dgm:cxn modelId="{1E8E81E2-20D2-43B9-A2FD-13BB2B9A8506}" type="presParOf" srcId="{089E4A4E-FB1E-4BA0-93CA-8D45AE1D2DD1}" destId="{7D7A30C4-1384-4869-B54D-385D0FC6C07B}" srcOrd="7" destOrd="0" presId="urn:microsoft.com/office/officeart/2009/3/layout/SpiralPicture"/>
    <dgm:cxn modelId="{FBD3024F-20EC-4E1A-8C36-6A2D2E2BCB16}" type="presParOf" srcId="{089E4A4E-FB1E-4BA0-93CA-8D45AE1D2DD1}" destId="{471B9AD9-E97E-446D-BCA9-2CE120A45FE1}" srcOrd="8" destOrd="0" presId="urn:microsoft.com/office/officeart/2009/3/layout/SpiralPicture"/>
    <dgm:cxn modelId="{62285184-E911-44F7-8083-D74BBE95266C}" type="presParOf" srcId="{471B9AD9-E97E-446D-BCA9-2CE120A45FE1}" destId="{39D1DB46-4346-4CE2-B5D4-8D5C5DB0B339}" srcOrd="0" destOrd="0" presId="urn:microsoft.com/office/officeart/2009/3/layout/SpiralPicture"/>
    <dgm:cxn modelId="{67AA2FA3-019C-4161-B2D6-47C901F18777}" type="presParOf" srcId="{471B9AD9-E97E-446D-BCA9-2CE120A45FE1}" destId="{6AAF1BBA-DF73-4A02-8BCF-A7A618697207}" srcOrd="1" destOrd="0" presId="urn:microsoft.com/office/officeart/2009/3/layout/SpiralPicture"/>
    <dgm:cxn modelId="{F1016428-E2CE-49A1-A1F2-86F584E57D92}" type="presParOf" srcId="{471B9AD9-E97E-446D-BCA9-2CE120A45FE1}" destId="{875F58FF-F88B-462B-96D3-BF19D8C501FE}" srcOrd="2" destOrd="0" presId="urn:microsoft.com/office/officeart/2009/3/layout/SpiralPicture"/>
    <dgm:cxn modelId="{FA5583B9-7DDC-4F6B-B586-DAE66BC4966E}" type="presParOf" srcId="{471B9AD9-E97E-446D-BCA9-2CE120A45FE1}" destId="{E32D0CB4-E732-424E-A1E1-B6BBCCED72D8}" srcOrd="3" destOrd="0" presId="urn:microsoft.com/office/officeart/2009/3/layout/SpiralPicture"/>
    <dgm:cxn modelId="{59E6536E-99BB-44A5-9AE9-BB7BD15FF920}" type="presParOf" srcId="{471B9AD9-E97E-446D-BCA9-2CE120A45FE1}" destId="{CF38C9DA-29E1-40AE-911A-79FCBFE8287D}" srcOrd="4" destOrd="0" presId="urn:microsoft.com/office/officeart/2009/3/layout/SpiralPicture"/>
    <dgm:cxn modelId="{34F03F80-ADA9-43DA-B4F3-E8038CE8DAED}" type="presParOf" srcId="{089E4A4E-FB1E-4BA0-93CA-8D45AE1D2DD1}" destId="{63E5705F-AB94-43EE-8116-CCB2A4590EFE}" srcOrd="9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FAA470-D17F-485B-88C2-6D36B3FACB24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F9B389-C924-4BEA-BDA4-1CC670A26010}">
      <dgm:prSet phldrT="[Text]" custT="1"/>
      <dgm:spPr/>
      <dgm:t>
        <a:bodyPr/>
        <a:lstStyle/>
        <a:p>
          <a:r>
            <a:rPr lang="en-US" sz="1400" dirty="0">
              <a:latin typeface="Cambria" panose="02040503050406030204" pitchFamily="18" charset="0"/>
              <a:ea typeface="Cambria" panose="02040503050406030204" pitchFamily="18" charset="0"/>
            </a:rPr>
            <a:t>Average Infrastructure surveys scores increase by about 2% for every 1-point increase in Total Population CAGR. P-value = 0.0001</a:t>
          </a:r>
        </a:p>
      </dgm:t>
    </dgm:pt>
    <dgm:pt modelId="{0130EB6F-0730-43A1-A742-9CB40E5302DD}" type="parTrans" cxnId="{529B380A-A52D-44AB-A5DE-3EAA9DCA670A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FECAFB1-DFAE-486C-B72A-B1544B4A60BD}" type="sibTrans" cxnId="{529B380A-A52D-44AB-A5DE-3EAA9DCA670A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DBC9758-B5D0-441C-8C2C-786416C74250}">
      <dgm:prSet phldrT="[Text]" custT="1"/>
      <dgm:spPr/>
      <dgm:t>
        <a:bodyPr/>
        <a:lstStyle/>
        <a:p>
          <a:r>
            <a:rPr lang="en-US" sz="1400" dirty="0">
              <a:latin typeface="Cambria" panose="02040503050406030204" pitchFamily="18" charset="0"/>
              <a:ea typeface="Cambria" panose="02040503050406030204" pitchFamily="18" charset="0"/>
            </a:rPr>
            <a:t>Average Timeliness survey scores decrease by 3.4% for every 1-point increase it Total Population CAGR. </a:t>
          </a:r>
          <a:r>
            <a:rPr lang="en-US" sz="1400" dirty="0">
              <a:highlight>
                <a:srgbClr val="808000"/>
              </a:highlight>
              <a:latin typeface="Cambria" panose="02040503050406030204" pitchFamily="18" charset="0"/>
              <a:ea typeface="Cambria" panose="02040503050406030204" pitchFamily="18" charset="0"/>
            </a:rPr>
            <a:t>P-value = 1.27E</a:t>
          </a:r>
        </a:p>
        <a:p>
          <a:r>
            <a:rPr lang="en-US" sz="1400" dirty="0">
              <a:latin typeface="Cambria" panose="02040503050406030204" pitchFamily="18" charset="0"/>
              <a:ea typeface="Cambria" panose="02040503050406030204" pitchFamily="18" charset="0"/>
            </a:rPr>
            <a:t> *lowest p-value signifies strongest correlation between a subcategory and CAGR </a:t>
          </a:r>
        </a:p>
      </dgm:t>
    </dgm:pt>
    <dgm:pt modelId="{8B6EF5D4-09FE-4BAD-92C3-F3BA6C17A4C7}" type="parTrans" cxnId="{5DB60E51-A478-4619-B654-436EFC003C33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6AC9362-E7F6-45AD-8488-53E65EEA283F}" type="sibTrans" cxnId="{5DB60E51-A478-4619-B654-436EFC003C33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174A9FA-CF4A-4956-B41A-897F9631FFD6}">
      <dgm:prSet phldrT="[Text]" custT="1"/>
      <dgm:spPr/>
      <dgm:t>
        <a:bodyPr/>
        <a:lstStyle/>
        <a:p>
          <a:r>
            <a:rPr lang="en-US" sz="1400" dirty="0">
              <a:latin typeface="Cambria" panose="02040503050406030204" pitchFamily="18" charset="0"/>
              <a:ea typeface="Cambria" panose="02040503050406030204" pitchFamily="18" charset="0"/>
            </a:rPr>
            <a:t>Average Tracking survey scores increase by 2% for every 1-point increase in Total Population CAGR. P-value = 0.009</a:t>
          </a:r>
        </a:p>
      </dgm:t>
    </dgm:pt>
    <dgm:pt modelId="{77D7B5DB-85A3-44A5-B6F9-9315DC9E8B0D}" type="parTrans" cxnId="{1F9F6C0E-B437-423A-9D66-554C087516F5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2E7AE4A-DC44-4E80-9A08-4432E5CD955E}" type="sibTrans" cxnId="{1F9F6C0E-B437-423A-9D66-554C087516F5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B93B8B1-68EC-4159-A887-5F22A2E0D035}" type="pres">
      <dgm:prSet presAssocID="{CBFAA470-D17F-485B-88C2-6D36B3FACB24}" presName="Name0" presStyleCnt="0">
        <dgm:presLayoutVars>
          <dgm:dir/>
          <dgm:resizeHandles val="exact"/>
        </dgm:presLayoutVars>
      </dgm:prSet>
      <dgm:spPr/>
    </dgm:pt>
    <dgm:pt modelId="{96D7DCC0-444D-4171-B666-5B8CD7846BB3}" type="pres">
      <dgm:prSet presAssocID="{92F9B389-C924-4BEA-BDA4-1CC670A26010}" presName="composite" presStyleCnt="0"/>
      <dgm:spPr/>
    </dgm:pt>
    <dgm:pt modelId="{E0675E5C-AD58-46F7-9B54-8F36481D9EA2}" type="pres">
      <dgm:prSet presAssocID="{92F9B389-C924-4BEA-BDA4-1CC670A26010}" presName="rect1" presStyleLbl="trAlignAcc1" presStyleIdx="0" presStyleCnt="3">
        <dgm:presLayoutVars>
          <dgm:bulletEnabled val="1"/>
        </dgm:presLayoutVars>
      </dgm:prSet>
      <dgm:spPr/>
    </dgm:pt>
    <dgm:pt modelId="{882C5988-9111-4A8B-8D6B-B50CC1CEA78E}" type="pres">
      <dgm:prSet presAssocID="{92F9B389-C924-4BEA-BDA4-1CC670A26010}" presName="rect2" presStyleLbl="fgImgPlace1" presStyleIdx="0" presStyleCnt="3"/>
      <dgm:spPr/>
    </dgm:pt>
    <dgm:pt modelId="{E6345A12-87C2-43AA-97BC-1A14D51980EF}" type="pres">
      <dgm:prSet presAssocID="{FFECAFB1-DFAE-486C-B72A-B1544B4A60BD}" presName="sibTrans" presStyleCnt="0"/>
      <dgm:spPr/>
    </dgm:pt>
    <dgm:pt modelId="{90C3A890-92D0-489E-957E-B970471E5B4A}" type="pres">
      <dgm:prSet presAssocID="{BDBC9758-B5D0-441C-8C2C-786416C74250}" presName="composite" presStyleCnt="0"/>
      <dgm:spPr/>
    </dgm:pt>
    <dgm:pt modelId="{0C3F5F95-6E57-4333-B09F-EEB16EE262C4}" type="pres">
      <dgm:prSet presAssocID="{BDBC9758-B5D0-441C-8C2C-786416C74250}" presName="rect1" presStyleLbl="trAlignAcc1" presStyleIdx="1" presStyleCnt="3">
        <dgm:presLayoutVars>
          <dgm:bulletEnabled val="1"/>
        </dgm:presLayoutVars>
      </dgm:prSet>
      <dgm:spPr/>
    </dgm:pt>
    <dgm:pt modelId="{66DCD7EA-500C-4C05-9907-B0B8062F8DB0}" type="pres">
      <dgm:prSet presAssocID="{BDBC9758-B5D0-441C-8C2C-786416C74250}" presName="rect2" presStyleLbl="fgImgPlace1" presStyleIdx="1" presStyleCnt="3"/>
      <dgm:spPr/>
    </dgm:pt>
    <dgm:pt modelId="{6698ED2A-6884-43B1-8E33-C708AC5C8383}" type="pres">
      <dgm:prSet presAssocID="{D6AC9362-E7F6-45AD-8488-53E65EEA283F}" presName="sibTrans" presStyleCnt="0"/>
      <dgm:spPr/>
    </dgm:pt>
    <dgm:pt modelId="{8D81B75E-7DCF-4E3B-9516-EB52296A5065}" type="pres">
      <dgm:prSet presAssocID="{3174A9FA-CF4A-4956-B41A-897F9631FFD6}" presName="composite" presStyleCnt="0"/>
      <dgm:spPr/>
    </dgm:pt>
    <dgm:pt modelId="{CA29DC15-2D32-4488-B087-0654D26D8B6E}" type="pres">
      <dgm:prSet presAssocID="{3174A9FA-CF4A-4956-B41A-897F9631FFD6}" presName="rect1" presStyleLbl="trAlignAcc1" presStyleIdx="2" presStyleCnt="3">
        <dgm:presLayoutVars>
          <dgm:bulletEnabled val="1"/>
        </dgm:presLayoutVars>
      </dgm:prSet>
      <dgm:spPr/>
    </dgm:pt>
    <dgm:pt modelId="{DE595E2D-55AE-448B-9CE2-558F463FDF99}" type="pres">
      <dgm:prSet presAssocID="{3174A9FA-CF4A-4956-B41A-897F9631FFD6}" presName="rect2" presStyleLbl="fgImgPlace1" presStyleIdx="2" presStyleCnt="3"/>
      <dgm:spPr/>
    </dgm:pt>
  </dgm:ptLst>
  <dgm:cxnLst>
    <dgm:cxn modelId="{529B380A-A52D-44AB-A5DE-3EAA9DCA670A}" srcId="{CBFAA470-D17F-485B-88C2-6D36B3FACB24}" destId="{92F9B389-C924-4BEA-BDA4-1CC670A26010}" srcOrd="0" destOrd="0" parTransId="{0130EB6F-0730-43A1-A742-9CB40E5302DD}" sibTransId="{FFECAFB1-DFAE-486C-B72A-B1544B4A60BD}"/>
    <dgm:cxn modelId="{1F9F6C0E-B437-423A-9D66-554C087516F5}" srcId="{CBFAA470-D17F-485B-88C2-6D36B3FACB24}" destId="{3174A9FA-CF4A-4956-B41A-897F9631FFD6}" srcOrd="2" destOrd="0" parTransId="{77D7B5DB-85A3-44A5-B6F9-9315DC9E8B0D}" sibTransId="{32E7AE4A-DC44-4E80-9A08-4432E5CD955E}"/>
    <dgm:cxn modelId="{E1654837-E9F3-4C6D-8F7E-37DDFFF1BBC9}" type="presOf" srcId="{BDBC9758-B5D0-441C-8C2C-786416C74250}" destId="{0C3F5F95-6E57-4333-B09F-EEB16EE262C4}" srcOrd="0" destOrd="0" presId="urn:microsoft.com/office/officeart/2008/layout/PictureStrips"/>
    <dgm:cxn modelId="{ADB64A6C-F8E6-471C-BA65-1176587A2A3C}" type="presOf" srcId="{92F9B389-C924-4BEA-BDA4-1CC670A26010}" destId="{E0675E5C-AD58-46F7-9B54-8F36481D9EA2}" srcOrd="0" destOrd="0" presId="urn:microsoft.com/office/officeart/2008/layout/PictureStrips"/>
    <dgm:cxn modelId="{5DB60E51-A478-4619-B654-436EFC003C33}" srcId="{CBFAA470-D17F-485B-88C2-6D36B3FACB24}" destId="{BDBC9758-B5D0-441C-8C2C-786416C74250}" srcOrd="1" destOrd="0" parTransId="{8B6EF5D4-09FE-4BAD-92C3-F3BA6C17A4C7}" sibTransId="{D6AC9362-E7F6-45AD-8488-53E65EEA283F}"/>
    <dgm:cxn modelId="{5696FAB7-D3EB-4D4F-936B-9D177E387DD6}" type="presOf" srcId="{CBFAA470-D17F-485B-88C2-6D36B3FACB24}" destId="{7B93B8B1-68EC-4159-A887-5F22A2E0D035}" srcOrd="0" destOrd="0" presId="urn:microsoft.com/office/officeart/2008/layout/PictureStrips"/>
    <dgm:cxn modelId="{6AFEB5D2-CB6E-4F29-BB80-B2E1854012DA}" type="presOf" srcId="{3174A9FA-CF4A-4956-B41A-897F9631FFD6}" destId="{CA29DC15-2D32-4488-B087-0654D26D8B6E}" srcOrd="0" destOrd="0" presId="urn:microsoft.com/office/officeart/2008/layout/PictureStrips"/>
    <dgm:cxn modelId="{DE73E436-69C6-461E-B5CD-5893616A5E3C}" type="presParOf" srcId="{7B93B8B1-68EC-4159-A887-5F22A2E0D035}" destId="{96D7DCC0-444D-4171-B666-5B8CD7846BB3}" srcOrd="0" destOrd="0" presId="urn:microsoft.com/office/officeart/2008/layout/PictureStrips"/>
    <dgm:cxn modelId="{9301792A-192E-4DCA-AAC7-D16AE39B050F}" type="presParOf" srcId="{96D7DCC0-444D-4171-B666-5B8CD7846BB3}" destId="{E0675E5C-AD58-46F7-9B54-8F36481D9EA2}" srcOrd="0" destOrd="0" presId="urn:microsoft.com/office/officeart/2008/layout/PictureStrips"/>
    <dgm:cxn modelId="{EF57A7E0-48B4-4D66-A4C0-D0198AB60774}" type="presParOf" srcId="{96D7DCC0-444D-4171-B666-5B8CD7846BB3}" destId="{882C5988-9111-4A8B-8D6B-B50CC1CEA78E}" srcOrd="1" destOrd="0" presId="urn:microsoft.com/office/officeart/2008/layout/PictureStrips"/>
    <dgm:cxn modelId="{474B916A-24C1-48D2-899B-FB17810DBE9D}" type="presParOf" srcId="{7B93B8B1-68EC-4159-A887-5F22A2E0D035}" destId="{E6345A12-87C2-43AA-97BC-1A14D51980EF}" srcOrd="1" destOrd="0" presId="urn:microsoft.com/office/officeart/2008/layout/PictureStrips"/>
    <dgm:cxn modelId="{7AD1A836-0E98-460B-8FF1-6F3F76A21A5F}" type="presParOf" srcId="{7B93B8B1-68EC-4159-A887-5F22A2E0D035}" destId="{90C3A890-92D0-489E-957E-B970471E5B4A}" srcOrd="2" destOrd="0" presId="urn:microsoft.com/office/officeart/2008/layout/PictureStrips"/>
    <dgm:cxn modelId="{CEFE938A-E494-4F18-ACB3-2E2C212FDB82}" type="presParOf" srcId="{90C3A890-92D0-489E-957E-B970471E5B4A}" destId="{0C3F5F95-6E57-4333-B09F-EEB16EE262C4}" srcOrd="0" destOrd="0" presId="urn:microsoft.com/office/officeart/2008/layout/PictureStrips"/>
    <dgm:cxn modelId="{B9D7FD70-D4C5-4F69-8C63-7838AEC4E090}" type="presParOf" srcId="{90C3A890-92D0-489E-957E-B970471E5B4A}" destId="{66DCD7EA-500C-4C05-9907-B0B8062F8DB0}" srcOrd="1" destOrd="0" presId="urn:microsoft.com/office/officeart/2008/layout/PictureStrips"/>
    <dgm:cxn modelId="{B9C7D816-5ABA-4883-8193-014A96EAE3ED}" type="presParOf" srcId="{7B93B8B1-68EC-4159-A887-5F22A2E0D035}" destId="{6698ED2A-6884-43B1-8E33-C708AC5C8383}" srcOrd="3" destOrd="0" presId="urn:microsoft.com/office/officeart/2008/layout/PictureStrips"/>
    <dgm:cxn modelId="{7D12E646-0277-43E6-A18A-6A1B584E819F}" type="presParOf" srcId="{7B93B8B1-68EC-4159-A887-5F22A2E0D035}" destId="{8D81B75E-7DCF-4E3B-9516-EB52296A5065}" srcOrd="4" destOrd="0" presId="urn:microsoft.com/office/officeart/2008/layout/PictureStrips"/>
    <dgm:cxn modelId="{377F904E-96D9-4BE8-9D09-7BE758AA5E1E}" type="presParOf" srcId="{8D81B75E-7DCF-4E3B-9516-EB52296A5065}" destId="{CA29DC15-2D32-4488-B087-0654D26D8B6E}" srcOrd="0" destOrd="0" presId="urn:microsoft.com/office/officeart/2008/layout/PictureStrips"/>
    <dgm:cxn modelId="{F6CC0DDF-8130-47CD-BA52-5FB61A77AE67}" type="presParOf" srcId="{8D81B75E-7DCF-4E3B-9516-EB52296A5065}" destId="{DE595E2D-55AE-448B-9CE2-558F463FDF9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4A6D3-8F5B-462C-98E5-9DBA04B5F5C0}">
      <dgm:prSet/>
      <dgm:spPr/>
      <dgm:t>
        <a:bodyPr/>
        <a:lstStyle/>
        <a:p>
          <a:pPr>
            <a:lnSpc>
              <a:spcPct val="120000"/>
            </a:lnSpc>
          </a:pPr>
          <a:r>
            <a: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6 subcategory</a:t>
          </a:r>
          <a:r>
            <a:rPr lang="en-US" baseline="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 scores displayed in a hexagon format with clear comparative value and objective statistics as the data labels above each category. Perfect for internal analysis of a country (comparing Timeliness scores to Infrastructure, analyzing strengths and weaknesses)</a:t>
          </a:r>
          <a:endParaRPr lang="en-US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683C677-89E1-4E18-8444-F8D0F9174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Bar and Line Chart Average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6734F44-9D7F-4CFB-9CBD-E0EEABC32D3D}">
      <dgm:prSet/>
      <dgm:spPr/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6 subcategory scores displayed as a bar chart; yellow solid line indicates the linear world average for each category. By clicking on each bar, the tooltip card on the right gives a definitive comparative statistic in words. Perfect for external comparative analysis (comparing Infrastructure score to world average- calculating differences, comparing countries to one another </a:t>
          </a:r>
          <a:endParaRPr lang="en-US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DD03B1B-225F-4F59-88E9-6E12FADD86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Time Series Line Chart</a:t>
          </a: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6C60737-054A-4D4C-890B-C348D450576A}">
      <dgm:prSet/>
      <dgm:spPr/>
      <dgm:t>
        <a:bodyPr/>
        <a:lstStyle/>
        <a:p>
          <a:pPr>
            <a:lnSpc>
              <a:spcPct val="120000"/>
            </a:lnSpc>
          </a:pPr>
          <a:endParaRPr lang="en-US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C6C0E93-31C2-4367-9734-22A77E91F85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Radar Chart</a:t>
          </a: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C3D4F-058F-4DBC-8702-E91AEED1BC4D}">
      <dsp:nvSpPr>
        <dsp:cNvPr id="0" name=""/>
        <dsp:cNvSpPr/>
      </dsp:nvSpPr>
      <dsp:spPr>
        <a:xfrm>
          <a:off x="0" y="168492"/>
          <a:ext cx="3355415" cy="3355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59F90-A079-4B05-8EA1-86AEB0A5EA42}">
      <dsp:nvSpPr>
        <dsp:cNvPr id="0" name=""/>
        <dsp:cNvSpPr/>
      </dsp:nvSpPr>
      <dsp:spPr>
        <a:xfrm>
          <a:off x="3239960" y="3408452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09BA5-0DC0-4C39-832B-2102506917DB}">
      <dsp:nvSpPr>
        <dsp:cNvPr id="0" name=""/>
        <dsp:cNvSpPr/>
      </dsp:nvSpPr>
      <dsp:spPr>
        <a:xfrm>
          <a:off x="3425987" y="168492"/>
          <a:ext cx="2040092" cy="2040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E2BEB-0255-4CDF-AB66-8ACF65B75072}">
      <dsp:nvSpPr>
        <dsp:cNvPr id="0" name=""/>
        <dsp:cNvSpPr/>
      </dsp:nvSpPr>
      <dsp:spPr>
        <a:xfrm>
          <a:off x="5264033" y="2093130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64EC1-C985-418F-BFF6-C18FA6D7649A}">
      <dsp:nvSpPr>
        <dsp:cNvPr id="0" name=""/>
        <dsp:cNvSpPr/>
      </dsp:nvSpPr>
      <dsp:spPr>
        <a:xfrm>
          <a:off x="5350624" y="2093130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67A38-9D49-4DA7-AAE1-B85104DF8627}">
      <dsp:nvSpPr>
        <dsp:cNvPr id="0" name=""/>
        <dsp:cNvSpPr/>
      </dsp:nvSpPr>
      <dsp:spPr>
        <a:xfrm>
          <a:off x="4221220" y="2279049"/>
          <a:ext cx="1244859" cy="12448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40308-0084-4B02-BF65-DBB6C2667D99}">
      <dsp:nvSpPr>
        <dsp:cNvPr id="0" name=""/>
        <dsp:cNvSpPr/>
      </dsp:nvSpPr>
      <dsp:spPr>
        <a:xfrm>
          <a:off x="5220737" y="3408452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23494-E6AD-4632-970D-A24E72F02660}">
      <dsp:nvSpPr>
        <dsp:cNvPr id="0" name=""/>
        <dsp:cNvSpPr/>
      </dsp:nvSpPr>
      <dsp:spPr>
        <a:xfrm>
          <a:off x="5285681" y="334350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62E12-157F-46C0-97A6-6332AECE1C3A}">
      <dsp:nvSpPr>
        <dsp:cNvPr id="0" name=""/>
        <dsp:cNvSpPr/>
      </dsp:nvSpPr>
      <dsp:spPr>
        <a:xfrm>
          <a:off x="5350624" y="3278565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7CFE9-3175-4733-AB74-861BCB7CCE36}">
      <dsp:nvSpPr>
        <dsp:cNvPr id="0" name=""/>
        <dsp:cNvSpPr/>
      </dsp:nvSpPr>
      <dsp:spPr>
        <a:xfrm>
          <a:off x="3425987" y="2799138"/>
          <a:ext cx="724769" cy="724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FC33B-5388-4017-A5A2-B03F117B2233}">
      <dsp:nvSpPr>
        <dsp:cNvPr id="0" name=""/>
        <dsp:cNvSpPr/>
      </dsp:nvSpPr>
      <dsp:spPr>
        <a:xfrm>
          <a:off x="3948710" y="3321861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C7AC9-B862-4E6D-A097-06995DB32166}">
      <dsp:nvSpPr>
        <dsp:cNvPr id="0" name=""/>
        <dsp:cNvSpPr/>
      </dsp:nvSpPr>
      <dsp:spPr>
        <a:xfrm>
          <a:off x="4035301" y="3321861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1D510-DFEE-47CD-BF33-D34E350C3410}">
      <dsp:nvSpPr>
        <dsp:cNvPr id="0" name=""/>
        <dsp:cNvSpPr/>
      </dsp:nvSpPr>
      <dsp:spPr>
        <a:xfrm>
          <a:off x="3948710" y="3408452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EBD16-2EEC-4D34-80CA-20ECCAFD9778}">
      <dsp:nvSpPr>
        <dsp:cNvPr id="0" name=""/>
        <dsp:cNvSpPr/>
      </dsp:nvSpPr>
      <dsp:spPr>
        <a:xfrm>
          <a:off x="4035301" y="3408452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A0F86-6FDB-4BB2-9ABF-9D6819042766}">
      <dsp:nvSpPr>
        <dsp:cNvPr id="0" name=""/>
        <dsp:cNvSpPr/>
      </dsp:nvSpPr>
      <dsp:spPr>
        <a:xfrm>
          <a:off x="3425987" y="2279049"/>
          <a:ext cx="724769" cy="4462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B206A-CA48-4923-9239-56D60E43892B}">
      <dsp:nvSpPr>
        <dsp:cNvPr id="0" name=""/>
        <dsp:cNvSpPr/>
      </dsp:nvSpPr>
      <dsp:spPr>
        <a:xfrm>
          <a:off x="3905414" y="2609864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4AA59-73F2-4C11-9287-8CB675AD00FF}">
      <dsp:nvSpPr>
        <dsp:cNvPr id="0" name=""/>
        <dsp:cNvSpPr/>
      </dsp:nvSpPr>
      <dsp:spPr>
        <a:xfrm>
          <a:off x="3970358" y="2544920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EBB1F-81E1-4028-96D1-EE59D46F2A0F}">
      <dsp:nvSpPr>
        <dsp:cNvPr id="0" name=""/>
        <dsp:cNvSpPr/>
      </dsp:nvSpPr>
      <dsp:spPr>
        <a:xfrm>
          <a:off x="4035301" y="2479977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766C8-9F7C-4327-B0A9-86771FD590A6}">
      <dsp:nvSpPr>
        <dsp:cNvPr id="0" name=""/>
        <dsp:cNvSpPr/>
      </dsp:nvSpPr>
      <dsp:spPr>
        <a:xfrm>
          <a:off x="3905414" y="2479977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1580F-90A9-4DB8-AABA-FFAF5967FD81}">
      <dsp:nvSpPr>
        <dsp:cNvPr id="0" name=""/>
        <dsp:cNvSpPr/>
      </dsp:nvSpPr>
      <dsp:spPr>
        <a:xfrm>
          <a:off x="4035301" y="2609864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C9F19-E255-4388-871F-5D4E1697C828}">
      <dsp:nvSpPr>
        <dsp:cNvPr id="0" name=""/>
        <dsp:cNvSpPr/>
      </dsp:nvSpPr>
      <dsp:spPr>
        <a:xfrm>
          <a:off x="64485" y="3621323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743B3-879F-4841-9016-8C62A311547A}">
      <dsp:nvSpPr>
        <dsp:cNvPr id="0" name=""/>
        <dsp:cNvSpPr/>
      </dsp:nvSpPr>
      <dsp:spPr>
        <a:xfrm>
          <a:off x="122212" y="3523908"/>
          <a:ext cx="936000" cy="25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24" tIns="132080" rIns="369824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122212" y="3523908"/>
        <a:ext cx="936000" cy="252558"/>
      </dsp:txXfrm>
    </dsp:sp>
    <dsp:sp modelId="{2E268636-1B55-4A8A-A99E-93389596884F}">
      <dsp:nvSpPr>
        <dsp:cNvPr id="0" name=""/>
        <dsp:cNvSpPr/>
      </dsp:nvSpPr>
      <dsp:spPr>
        <a:xfrm>
          <a:off x="1058212" y="3621323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EEDA3-58C3-408D-B356-33960FE31DF0}">
      <dsp:nvSpPr>
        <dsp:cNvPr id="0" name=""/>
        <dsp:cNvSpPr/>
      </dsp:nvSpPr>
      <dsp:spPr>
        <a:xfrm>
          <a:off x="1144804" y="3621323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711BC-955B-4359-A4DC-04FB0268EEA7}">
      <dsp:nvSpPr>
        <dsp:cNvPr id="0" name=""/>
        <dsp:cNvSpPr/>
      </dsp:nvSpPr>
      <dsp:spPr>
        <a:xfrm>
          <a:off x="1202531" y="3523908"/>
          <a:ext cx="936000" cy="25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24" tIns="132080" rIns="369824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1202531" y="3523908"/>
        <a:ext cx="936000" cy="252558"/>
      </dsp:txXfrm>
    </dsp:sp>
    <dsp:sp modelId="{E1EB032A-7CE2-4D0D-88C8-C5CD297535C3}">
      <dsp:nvSpPr>
        <dsp:cNvPr id="0" name=""/>
        <dsp:cNvSpPr/>
      </dsp:nvSpPr>
      <dsp:spPr>
        <a:xfrm>
          <a:off x="2138531" y="3686266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D490F-C05C-4FBF-B547-23CB7595A315}">
      <dsp:nvSpPr>
        <dsp:cNvPr id="0" name=""/>
        <dsp:cNvSpPr/>
      </dsp:nvSpPr>
      <dsp:spPr>
        <a:xfrm>
          <a:off x="2203475" y="3621323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2EA81-B714-4247-85EE-5B0DE39A1C0B}">
      <dsp:nvSpPr>
        <dsp:cNvPr id="0" name=""/>
        <dsp:cNvSpPr/>
      </dsp:nvSpPr>
      <dsp:spPr>
        <a:xfrm>
          <a:off x="2268418" y="355637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1EB58-D031-45EE-A6F3-BD2D43E103AB}">
      <dsp:nvSpPr>
        <dsp:cNvPr id="0" name=""/>
        <dsp:cNvSpPr/>
      </dsp:nvSpPr>
      <dsp:spPr>
        <a:xfrm>
          <a:off x="2326146" y="3523908"/>
          <a:ext cx="936000" cy="25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24" tIns="132080" rIns="369824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2326146" y="3523908"/>
        <a:ext cx="936000" cy="252558"/>
      </dsp:txXfrm>
    </dsp:sp>
    <dsp:sp modelId="{B3B2A53D-C3D8-4C02-A09A-5003AC972524}">
      <dsp:nvSpPr>
        <dsp:cNvPr id="0" name=""/>
        <dsp:cNvSpPr/>
      </dsp:nvSpPr>
      <dsp:spPr>
        <a:xfrm>
          <a:off x="3262146" y="3578027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D64B9-25F3-4904-A6DB-A06BFCA0621C}">
      <dsp:nvSpPr>
        <dsp:cNvPr id="0" name=""/>
        <dsp:cNvSpPr/>
      </dsp:nvSpPr>
      <dsp:spPr>
        <a:xfrm>
          <a:off x="3348737" y="3578027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7D209-0A6D-4D88-A732-BA703093AD76}">
      <dsp:nvSpPr>
        <dsp:cNvPr id="0" name=""/>
        <dsp:cNvSpPr/>
      </dsp:nvSpPr>
      <dsp:spPr>
        <a:xfrm>
          <a:off x="3262146" y="366461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B3F5D-135A-445C-819D-0F7CA305C848}">
      <dsp:nvSpPr>
        <dsp:cNvPr id="0" name=""/>
        <dsp:cNvSpPr/>
      </dsp:nvSpPr>
      <dsp:spPr>
        <a:xfrm>
          <a:off x="3348737" y="366461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A30C4-1384-4869-B54D-385D0FC6C07B}">
      <dsp:nvSpPr>
        <dsp:cNvPr id="0" name=""/>
        <dsp:cNvSpPr/>
      </dsp:nvSpPr>
      <dsp:spPr>
        <a:xfrm>
          <a:off x="3406465" y="3523908"/>
          <a:ext cx="936000" cy="25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24" tIns="132080" rIns="369824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3406465" y="3523908"/>
        <a:ext cx="936000" cy="252558"/>
      </dsp:txXfrm>
    </dsp:sp>
    <dsp:sp modelId="{39D1DB46-4346-4CE2-B5D4-8D5C5DB0B339}">
      <dsp:nvSpPr>
        <dsp:cNvPr id="0" name=""/>
        <dsp:cNvSpPr/>
      </dsp:nvSpPr>
      <dsp:spPr>
        <a:xfrm>
          <a:off x="4342465" y="3686266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F1BBA-DF73-4A02-8BCF-A7A618697207}">
      <dsp:nvSpPr>
        <dsp:cNvPr id="0" name=""/>
        <dsp:cNvSpPr/>
      </dsp:nvSpPr>
      <dsp:spPr>
        <a:xfrm>
          <a:off x="4407408" y="3621323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F58FF-F88B-462B-96D3-BF19D8C501FE}">
      <dsp:nvSpPr>
        <dsp:cNvPr id="0" name=""/>
        <dsp:cNvSpPr/>
      </dsp:nvSpPr>
      <dsp:spPr>
        <a:xfrm>
          <a:off x="4472352" y="355637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0CB4-E732-424E-A1E1-B6BBCCED72D8}">
      <dsp:nvSpPr>
        <dsp:cNvPr id="0" name=""/>
        <dsp:cNvSpPr/>
      </dsp:nvSpPr>
      <dsp:spPr>
        <a:xfrm>
          <a:off x="4342465" y="3556379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8C9DA-29E1-40AE-911A-79FCBFE8287D}">
      <dsp:nvSpPr>
        <dsp:cNvPr id="0" name=""/>
        <dsp:cNvSpPr/>
      </dsp:nvSpPr>
      <dsp:spPr>
        <a:xfrm>
          <a:off x="4472352" y="3686266"/>
          <a:ext cx="57727" cy="577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5705F-AB94-43EE-8116-CCB2A4590EFE}">
      <dsp:nvSpPr>
        <dsp:cNvPr id="0" name=""/>
        <dsp:cNvSpPr/>
      </dsp:nvSpPr>
      <dsp:spPr>
        <a:xfrm>
          <a:off x="4530080" y="3523908"/>
          <a:ext cx="936000" cy="252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824" tIns="132080" rIns="369824" bIns="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4530080" y="3523908"/>
        <a:ext cx="936000" cy="252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5E5C-AD58-46F7-9B54-8F36481D9EA2}">
      <dsp:nvSpPr>
        <dsp:cNvPr id="0" name=""/>
        <dsp:cNvSpPr/>
      </dsp:nvSpPr>
      <dsp:spPr>
        <a:xfrm>
          <a:off x="1924367" y="355737"/>
          <a:ext cx="4465319" cy="13954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" panose="02040503050406030204" pitchFamily="18" charset="0"/>
              <a:ea typeface="Cambria" panose="02040503050406030204" pitchFamily="18" charset="0"/>
            </a:rPr>
            <a:t>Average Infrastructure surveys scores increase by about 2% for every 1-point increase in Total Population CAGR. P-value = 0.0001</a:t>
          </a:r>
        </a:p>
      </dsp:txBody>
      <dsp:txXfrm>
        <a:off x="1924367" y="355737"/>
        <a:ext cx="4465319" cy="1395412"/>
      </dsp:txXfrm>
    </dsp:sp>
    <dsp:sp modelId="{882C5988-9111-4A8B-8D6B-B50CC1CEA78E}">
      <dsp:nvSpPr>
        <dsp:cNvPr id="0" name=""/>
        <dsp:cNvSpPr/>
      </dsp:nvSpPr>
      <dsp:spPr>
        <a:xfrm>
          <a:off x="1738312" y="154178"/>
          <a:ext cx="976788" cy="14651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C3F5F95-6E57-4333-B09F-EEB16EE262C4}">
      <dsp:nvSpPr>
        <dsp:cNvPr id="0" name=""/>
        <dsp:cNvSpPr/>
      </dsp:nvSpPr>
      <dsp:spPr>
        <a:xfrm>
          <a:off x="1924367" y="2112407"/>
          <a:ext cx="4465319" cy="13954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" panose="02040503050406030204" pitchFamily="18" charset="0"/>
              <a:ea typeface="Cambria" panose="02040503050406030204" pitchFamily="18" charset="0"/>
            </a:rPr>
            <a:t>Average Timeliness survey scores decrease by 3.4% for every 1-point increase it Total Population CAGR. </a:t>
          </a:r>
          <a:r>
            <a:rPr lang="en-US" sz="1400" kern="1200" dirty="0">
              <a:highlight>
                <a:srgbClr val="808000"/>
              </a:highlight>
              <a:latin typeface="Cambria" panose="02040503050406030204" pitchFamily="18" charset="0"/>
              <a:ea typeface="Cambria" panose="02040503050406030204" pitchFamily="18" charset="0"/>
            </a:rPr>
            <a:t>P-value = 1.27E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" panose="02040503050406030204" pitchFamily="18" charset="0"/>
              <a:ea typeface="Cambria" panose="02040503050406030204" pitchFamily="18" charset="0"/>
            </a:rPr>
            <a:t> *lowest p-value signifies strongest correlation between a subcategory and CAGR </a:t>
          </a:r>
        </a:p>
      </dsp:txBody>
      <dsp:txXfrm>
        <a:off x="1924367" y="2112407"/>
        <a:ext cx="4465319" cy="1395412"/>
      </dsp:txXfrm>
    </dsp:sp>
    <dsp:sp modelId="{66DCD7EA-500C-4C05-9907-B0B8062F8DB0}">
      <dsp:nvSpPr>
        <dsp:cNvPr id="0" name=""/>
        <dsp:cNvSpPr/>
      </dsp:nvSpPr>
      <dsp:spPr>
        <a:xfrm>
          <a:off x="1738312" y="1910847"/>
          <a:ext cx="976788" cy="14651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A29DC15-2D32-4488-B087-0654D26D8B6E}">
      <dsp:nvSpPr>
        <dsp:cNvPr id="0" name=""/>
        <dsp:cNvSpPr/>
      </dsp:nvSpPr>
      <dsp:spPr>
        <a:xfrm>
          <a:off x="1924367" y="3869076"/>
          <a:ext cx="4465319" cy="13954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" panose="02040503050406030204" pitchFamily="18" charset="0"/>
              <a:ea typeface="Cambria" panose="02040503050406030204" pitchFamily="18" charset="0"/>
            </a:rPr>
            <a:t>Average Tracking survey scores increase by 2% for every 1-point increase in Total Population CAGR. P-value = 0.009</a:t>
          </a:r>
        </a:p>
      </dsp:txBody>
      <dsp:txXfrm>
        <a:off x="1924367" y="3869076"/>
        <a:ext cx="4465319" cy="1395412"/>
      </dsp:txXfrm>
    </dsp:sp>
    <dsp:sp modelId="{DE595E2D-55AE-448B-9CE2-558F463FDF99}">
      <dsp:nvSpPr>
        <dsp:cNvPr id="0" name=""/>
        <dsp:cNvSpPr/>
      </dsp:nvSpPr>
      <dsp:spPr>
        <a:xfrm>
          <a:off x="1738312" y="3667516"/>
          <a:ext cx="976788" cy="14651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019425" cy="31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Radar Chart</a:t>
          </a:r>
        </a:p>
      </dsp:txBody>
      <dsp:txXfrm>
        <a:off x="0" y="0"/>
        <a:ext cx="3019425" cy="316728"/>
      </dsp:txXfrm>
    </dsp:sp>
    <dsp:sp modelId="{922F7867-BAA8-4280-885B-E9A3B540D23F}">
      <dsp:nvSpPr>
        <dsp:cNvPr id="0" name=""/>
        <dsp:cNvSpPr/>
      </dsp:nvSpPr>
      <dsp:spPr>
        <a:xfrm>
          <a:off x="0" y="316728"/>
          <a:ext cx="3019425" cy="248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6 subcategory</a:t>
          </a:r>
          <a:r>
            <a:rPr lang="en-US" sz="1300" kern="1200" baseline="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 scores displayed in a hexagon format with clear comparative value and objective statistics as the data labels above each category. Perfect for internal analysis of a country (comparing Timeliness scores to Infrastructure, analyzing strengths and weaknesses)</a:t>
          </a:r>
          <a:endParaRPr lang="en-US" sz="1300" kern="1200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0" y="316728"/>
        <a:ext cx="3019425" cy="2480089"/>
      </dsp:txXfrm>
    </dsp:sp>
    <dsp:sp modelId="{149E8246-107E-446D-83A2-2619E61A535F}">
      <dsp:nvSpPr>
        <dsp:cNvPr id="0" name=""/>
        <dsp:cNvSpPr/>
      </dsp:nvSpPr>
      <dsp:spPr>
        <a:xfrm>
          <a:off x="3321367" y="0"/>
          <a:ext cx="3019425" cy="31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Bar and Line Chart Average</a:t>
          </a:r>
        </a:p>
      </dsp:txBody>
      <dsp:txXfrm>
        <a:off x="3321367" y="0"/>
        <a:ext cx="3019425" cy="316728"/>
      </dsp:txXfrm>
    </dsp:sp>
    <dsp:sp modelId="{8EE598D4-3436-4B47-84B1-DAD22BF1454E}">
      <dsp:nvSpPr>
        <dsp:cNvPr id="0" name=""/>
        <dsp:cNvSpPr/>
      </dsp:nvSpPr>
      <dsp:spPr>
        <a:xfrm>
          <a:off x="3321367" y="316728"/>
          <a:ext cx="3019425" cy="248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mbria" panose="02040503050406030204" pitchFamily="18" charset="0"/>
              <a:ea typeface="Cambria" panose="02040503050406030204" pitchFamily="18" charset="0"/>
            </a:rPr>
            <a:t>6 subcategory scores displayed as a bar chart; yellow solid line indicates the linear world average for each category. By clicking on each bar, the tooltip card on the right gives a definitive comparative statistic in words. Perfect for external comparative analysis (comparing Infrastructure score to world average- calculating differences, comparing countries to one another </a:t>
          </a:r>
          <a:endParaRPr lang="en-US" sz="1300" kern="1200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321367" y="316728"/>
        <a:ext cx="3019425" cy="2480089"/>
      </dsp:txXfrm>
    </dsp:sp>
    <dsp:sp modelId="{7601E8C4-7F17-4695-B1CE-57EF4035A40F}">
      <dsp:nvSpPr>
        <dsp:cNvPr id="0" name=""/>
        <dsp:cNvSpPr/>
      </dsp:nvSpPr>
      <dsp:spPr>
        <a:xfrm>
          <a:off x="6642735" y="0"/>
          <a:ext cx="3019425" cy="31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rPr>
            <a:t>Time Series Line Chart</a:t>
          </a:r>
        </a:p>
      </dsp:txBody>
      <dsp:txXfrm>
        <a:off x="6642735" y="0"/>
        <a:ext cx="3019425" cy="316728"/>
      </dsp:txXfrm>
    </dsp:sp>
    <dsp:sp modelId="{4089A5D8-997B-4184-99FA-4FC49BC3D349}">
      <dsp:nvSpPr>
        <dsp:cNvPr id="0" name=""/>
        <dsp:cNvSpPr/>
      </dsp:nvSpPr>
      <dsp:spPr>
        <a:xfrm>
          <a:off x="6642735" y="316728"/>
          <a:ext cx="3019425" cy="248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chemeClr val="tx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642735" y="316728"/>
        <a:ext cx="3019425" cy="2480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30"/>
            <a:ext cx="11460480" cy="47166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6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F3C31C-B978-2A3E-2C0C-FE528F7B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7845E8-CC34-D588-8989-5D98D1E40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4456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latin typeface="+mn-lt"/>
              </a:defRPr>
            </a:lvl1pPr>
            <a:lvl2pPr marL="685800" indent="-457200">
              <a:buFont typeface="+mj-lt"/>
              <a:buAutoNum type="arabicPeriod"/>
              <a:defRPr sz="2000">
                <a:latin typeface="+mn-lt"/>
              </a:defRPr>
            </a:lvl2pPr>
            <a:lvl3pPr marL="800100" indent="-342900">
              <a:buFont typeface="+mj-lt"/>
              <a:buAutoNum type="arabicPeriod"/>
              <a:defRPr sz="1800">
                <a:latin typeface="+mn-lt"/>
              </a:defRPr>
            </a:lvl3pPr>
            <a:lvl4pPr marL="1028700" indent="-342900">
              <a:buFont typeface="+mj-lt"/>
              <a:buAutoNum type="arabicPeriod"/>
              <a:defRPr sz="1600">
                <a:latin typeface="+mn-lt"/>
              </a:defRPr>
            </a:lvl4pPr>
            <a:lvl5pPr marL="1257300" indent="-342900">
              <a:buFont typeface="+mj-lt"/>
              <a:buAutoNum type="arabicPeriod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latin typeface="+mn-lt"/>
              </a:defRPr>
            </a:lvl1pPr>
            <a:lvl2pPr marL="571500" indent="-342900">
              <a:buFont typeface="+mj-lt"/>
              <a:buAutoNum type="arabicPeriod"/>
              <a:defRPr sz="1800">
                <a:latin typeface="+mn-lt"/>
              </a:defRPr>
            </a:lvl2pPr>
            <a:lvl3pPr marL="800100" indent="-342900">
              <a:buFont typeface="+mj-lt"/>
              <a:buAutoNum type="arabicPeriod"/>
              <a:defRPr sz="1600">
                <a:latin typeface="+mn-lt"/>
              </a:defRPr>
            </a:lvl3pPr>
            <a:lvl4pPr marL="1028700" indent="-342900">
              <a:buFont typeface="+mj-lt"/>
              <a:buAutoNum type="arabicPeriod"/>
              <a:defRPr sz="1400">
                <a:latin typeface="+mn-lt"/>
              </a:defRPr>
            </a:lvl4pPr>
            <a:lvl5pPr>
              <a:buFont typeface="+mj-lt"/>
              <a:buAutoNum type="arabicPeriod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B950D8-C96D-7764-78A3-3B6D396D9F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857999" y="6453002"/>
            <a:ext cx="201852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787D348D-CA8C-5267-3202-652E1EF290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584AB7CA-D5BB-9E83-EEE0-B88D781EC7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5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980306"/>
            <a:ext cx="4325112" cy="2897389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977390"/>
            <a:ext cx="4325112" cy="29032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118E2B-3207-A8F3-F93D-FB277EF9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1990C-61FE-5E87-CFC8-B233DDA6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15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2258568"/>
            <a:ext cx="4392739" cy="3557016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6938" y="2254250"/>
            <a:ext cx="4956175" cy="35560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4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15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1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817135"/>
            <a:ext cx="6093225" cy="155206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72EB54-4BF3-F4CA-BD72-778CFF4F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5BE8C4-642B-4971-3DE8-AACF107D6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7777" y="0"/>
            <a:ext cx="360325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2591701"/>
            <a:ext cx="6071616" cy="37268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2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02DED-2B3A-CE39-E69D-F3836ED17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5BD-9CFA-C31D-4BFA-0AE8D7FC1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6424" y="1828800"/>
            <a:ext cx="6135624" cy="4489704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97586" y="0"/>
            <a:ext cx="4294414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03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9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70481D4-DE7D-3DE7-7EA7-5C7300E7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835740-4430-BC15-9747-F191C8CB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056C580-C0FA-36F5-AD10-7B5632798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19" y="2070404"/>
            <a:ext cx="10250215" cy="423895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01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6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25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40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58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72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78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320" y="583413"/>
            <a:ext cx="3401568" cy="1527048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0F3212-B4E4-E3B9-9E46-A7D8520BE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E47A45-AD40-CAFD-19C3-9B14080FB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0"/>
            <a:ext cx="6065013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21320" y="2212975"/>
            <a:ext cx="3401568" cy="409575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318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 sz="1400"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85800" indent="0">
              <a:buNone/>
              <a:defRPr sz="1100">
                <a:latin typeface="+mn-lt"/>
              </a:defRPr>
            </a:lvl4pPr>
            <a:lvl5pPr marL="9144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71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n-lt"/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latin typeface="+mn-lt"/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92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1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4234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21CAEA-3EF9-812B-1AB0-5BBC156C5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E2B1AA-F7E0-09F3-3E5E-27536C312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2129474"/>
            <a:ext cx="2807535" cy="372776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7" y="2129475"/>
            <a:ext cx="6616828" cy="372776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16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06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02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4363452"/>
            <a:ext cx="8472722" cy="1708165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6424" y="595481"/>
            <a:ext cx="10250214" cy="376797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9DE4B38-303B-8A77-4D8B-FDB0FB4AB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286AA01-28D4-27A4-FD4D-AFE2A6E7D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4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418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4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6424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20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470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66982"/>
            <a:ext cx="95042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5650" y="1682749"/>
            <a:ext cx="8678773" cy="4008581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BB8D2B9-6931-7686-0C08-09BF07AA1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91F11A8-ED9C-BB69-D984-31549EFA7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8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2129475"/>
            <a:ext cx="4152898" cy="4093525"/>
          </a:xfrm>
        </p:spPr>
        <p:txBody>
          <a:bodyPr anchor="t">
            <a:noAutofit/>
          </a:bodyPr>
          <a:lstStyle>
            <a:lvl1pPr algn="l"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622" y="1000759"/>
            <a:ext cx="5095878" cy="417408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800" b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4097" y="0"/>
            <a:ext cx="3777281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725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4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838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334D4D9-458A-1DDD-2EE3-FE2BA24A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8720" y="1963560"/>
            <a:ext cx="5022760" cy="3922890"/>
          </a:xfrm>
        </p:spPr>
        <p:txBody>
          <a:bodyPr/>
          <a:lstStyle>
            <a:lvl1pPr marL="0" indent="0">
              <a:buNone/>
              <a:defRPr i="0">
                <a:latin typeface="+mn-lt"/>
              </a:defRPr>
            </a:lvl1pPr>
            <a:lvl2pPr marL="228600" indent="0">
              <a:buNone/>
              <a:defRPr i="0">
                <a:latin typeface="+mn-lt"/>
              </a:defRPr>
            </a:lvl2pPr>
            <a:lvl3pPr marL="457200" indent="0">
              <a:buNone/>
              <a:defRPr i="0">
                <a:latin typeface="+mn-lt"/>
              </a:defRPr>
            </a:lvl3pPr>
            <a:lvl4pPr marL="685800" indent="0">
              <a:buNone/>
              <a:defRPr i="0">
                <a:latin typeface="+mn-lt"/>
              </a:defRPr>
            </a:lvl4pPr>
            <a:lvl5pPr marL="914400" indent="0">
              <a:buNone/>
              <a:defRPr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6594" y="1963560"/>
            <a:ext cx="5022760" cy="3922890"/>
          </a:xfrm>
        </p:spPr>
        <p:txBody>
          <a:bodyPr/>
          <a:lstStyle>
            <a:lvl1pPr marL="0" indent="0">
              <a:buNone/>
              <a:defRPr i="0">
                <a:latin typeface="+mn-lt"/>
              </a:defRPr>
            </a:lvl1pPr>
            <a:lvl2pPr marL="228600" indent="0">
              <a:buNone/>
              <a:defRPr i="0">
                <a:latin typeface="+mn-lt"/>
              </a:defRPr>
            </a:lvl2pPr>
            <a:lvl3pPr marL="457200" indent="0">
              <a:buNone/>
              <a:defRPr i="0">
                <a:latin typeface="+mn-lt"/>
              </a:defRPr>
            </a:lvl3pPr>
            <a:lvl4pPr marL="685800" indent="0">
              <a:buNone/>
              <a:defRPr i="0">
                <a:latin typeface="+mn-lt"/>
              </a:defRPr>
            </a:lvl4pPr>
            <a:lvl5pPr marL="914400" indent="0">
              <a:buNone/>
              <a:defRPr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E9F63-2F62-D92D-A7ED-F3C3C358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02E2C-2152-4E92-9C3B-6CDEE571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25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8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59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713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933449"/>
            <a:ext cx="3598681" cy="207168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8720" y="3128963"/>
            <a:ext cx="3585586" cy="31318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76120" y="0"/>
            <a:ext cx="5025257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49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269238"/>
            <a:ext cx="7342307" cy="1133856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8721" y="2793047"/>
            <a:ext cx="9814559" cy="2648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A495-2561-C749-EF2D-0C818228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D51F-4826-9564-5FA6-FD706B81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96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8872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228600" indent="0">
              <a:buNone/>
              <a:defRPr sz="2000">
                <a:latin typeface="+mn-lt"/>
              </a:defRPr>
            </a:lvl2pPr>
            <a:lvl3pPr marL="457200" indent="0">
              <a:buNone/>
              <a:defRPr sz="1800">
                <a:latin typeface="+mn-lt"/>
              </a:defRPr>
            </a:lvl3pPr>
            <a:lvl4pPr marL="685800" indent="0">
              <a:buNone/>
              <a:defRPr sz="1600">
                <a:latin typeface="+mn-lt"/>
              </a:defRPr>
            </a:lvl4pPr>
            <a:lvl5pPr marL="9144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6253063-A540-CA3E-5B9D-28F197AC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6A193-DEF8-A035-8A9F-81AB07EB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9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A00730E-C88D-D102-6D5F-4B67F8EB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0E7537-2C12-CB5F-D392-FB87F132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84206B-A091-FAAB-1810-8A4E3115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D49BAC-6341-EC82-7727-8195FC1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84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4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 anchor="ctr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1" y="664108"/>
            <a:ext cx="4709488" cy="1084367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D8749C-9AC1-6ED0-7A37-C8CCB1314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1387D1-15D1-CE52-9FAB-A4865E173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DBE2974-CF8C-3529-125E-CE9BC87F5E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627" y="0"/>
            <a:ext cx="3771898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496190"/>
            <a:ext cx="3771894" cy="3726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latin typeface="+mn-lt"/>
              </a:defRPr>
            </a:lvl1pPr>
            <a:lvl2pPr marL="685800" indent="-457200">
              <a:buFont typeface="+mj-lt"/>
              <a:buAutoNum type="arabicPeriod"/>
              <a:defRPr sz="2000">
                <a:latin typeface="+mn-lt"/>
              </a:defRPr>
            </a:lvl2pPr>
            <a:lvl3pPr marL="800100" indent="-342900">
              <a:buFont typeface="+mj-lt"/>
              <a:buAutoNum type="arabicPeriod"/>
              <a:defRPr sz="1800">
                <a:latin typeface="+mn-lt"/>
              </a:defRPr>
            </a:lvl3pPr>
            <a:lvl4pPr marL="1028700" indent="-342900">
              <a:buFont typeface="+mj-lt"/>
              <a:buAutoNum type="arabicPeriod"/>
              <a:defRPr sz="1600">
                <a:latin typeface="+mn-lt"/>
              </a:defRPr>
            </a:lvl4pPr>
            <a:lvl5pPr marL="1257300" indent="-342900">
              <a:buFont typeface="+mj-lt"/>
              <a:buAutoNum type="arabicPeriod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211" y="1715532"/>
            <a:ext cx="10653579" cy="422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5E62CEC1-6755-5D17-E4DD-EA2F1FD903D6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-1" y="0"/>
            <a:chExt cx="1219199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A8C55C-0A2D-3C60-D737-6705E87454EC}"/>
                </a:ext>
              </a:extLst>
            </p:cNvPr>
            <p:cNvSpPr/>
            <p:nvPr/>
          </p:nvSpPr>
          <p:spPr>
            <a:xfrm>
              <a:off x="-1" y="635000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E00DF5-2A72-5DDC-EF39-346AE4751805}"/>
                </a:ext>
              </a:extLst>
            </p:cNvPr>
            <p:cNvSpPr/>
            <p:nvPr/>
          </p:nvSpPr>
          <p:spPr>
            <a:xfrm>
              <a:off x="-1" y="1382715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35E25D-29BD-0AAF-D48F-90B60633440A}"/>
                </a:ext>
              </a:extLst>
            </p:cNvPr>
            <p:cNvSpPr/>
            <p:nvPr/>
          </p:nvSpPr>
          <p:spPr>
            <a:xfrm>
              <a:off x="-1" y="2129475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9D9074-2416-8B46-DD04-D901B781DAAF}"/>
                </a:ext>
              </a:extLst>
            </p:cNvPr>
            <p:cNvSpPr/>
            <p:nvPr/>
          </p:nvSpPr>
          <p:spPr>
            <a:xfrm>
              <a:off x="-1" y="2877190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3AA2-4038-88C4-4171-901BD08741A4}"/>
                </a:ext>
              </a:extLst>
            </p:cNvPr>
            <p:cNvSpPr/>
            <p:nvPr/>
          </p:nvSpPr>
          <p:spPr>
            <a:xfrm>
              <a:off x="-1" y="3615051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0193A9-05C0-F4DD-A932-97EF31F9730C}"/>
                </a:ext>
              </a:extLst>
            </p:cNvPr>
            <p:cNvSpPr/>
            <p:nvPr/>
          </p:nvSpPr>
          <p:spPr>
            <a:xfrm>
              <a:off x="-1" y="4362766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5AA71F-9B35-83DF-C1EC-E12F260B2AAF}"/>
                </a:ext>
              </a:extLst>
            </p:cNvPr>
            <p:cNvSpPr/>
            <p:nvPr/>
          </p:nvSpPr>
          <p:spPr>
            <a:xfrm>
              <a:off x="-1" y="5109526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672102-BB5A-256F-C76D-3650EC6D9F1A}"/>
                </a:ext>
              </a:extLst>
            </p:cNvPr>
            <p:cNvSpPr/>
            <p:nvPr/>
          </p:nvSpPr>
          <p:spPr>
            <a:xfrm>
              <a:off x="-1" y="5857241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CF451E-76D1-F002-BA35-FC16E0D6E6FD}"/>
                </a:ext>
              </a:extLst>
            </p:cNvPr>
            <p:cNvSpPr/>
            <p:nvPr/>
          </p:nvSpPr>
          <p:spPr>
            <a:xfrm>
              <a:off x="63403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D47A1A-A396-D899-8C5A-DEE7149BBC49}"/>
                </a:ext>
              </a:extLst>
            </p:cNvPr>
            <p:cNvSpPr/>
            <p:nvPr/>
          </p:nvSpPr>
          <p:spPr>
            <a:xfrm>
              <a:off x="157700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B18B86-FD0A-EFDE-DC90-27AE21A1A5C2}"/>
                </a:ext>
              </a:extLst>
            </p:cNvPr>
            <p:cNvSpPr/>
            <p:nvPr/>
          </p:nvSpPr>
          <p:spPr>
            <a:xfrm>
              <a:off x="251998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537D0F-6DC0-D92E-3790-21AA6FC9B10E}"/>
                </a:ext>
              </a:extLst>
            </p:cNvPr>
            <p:cNvSpPr/>
            <p:nvPr/>
          </p:nvSpPr>
          <p:spPr>
            <a:xfrm>
              <a:off x="346295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6208AB-26F9-6BDA-BED4-923EC57199E1}"/>
                </a:ext>
              </a:extLst>
            </p:cNvPr>
            <p:cNvSpPr/>
            <p:nvPr/>
          </p:nvSpPr>
          <p:spPr>
            <a:xfrm>
              <a:off x="440593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C84C3-E8C7-C1F2-A9BF-38B3216C4D50}"/>
                </a:ext>
              </a:extLst>
            </p:cNvPr>
            <p:cNvSpPr/>
            <p:nvPr/>
          </p:nvSpPr>
          <p:spPr>
            <a:xfrm>
              <a:off x="534890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A8B812-E44E-033B-2733-FEAB72D376F9}"/>
                </a:ext>
              </a:extLst>
            </p:cNvPr>
            <p:cNvSpPr/>
            <p:nvPr/>
          </p:nvSpPr>
          <p:spPr>
            <a:xfrm>
              <a:off x="628650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2DE017-C716-BDFF-4124-5C7CAE7D5A0F}"/>
                </a:ext>
              </a:extLst>
            </p:cNvPr>
            <p:cNvSpPr/>
            <p:nvPr/>
          </p:nvSpPr>
          <p:spPr>
            <a:xfrm>
              <a:off x="722947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A202B5-55A5-5485-CF20-A09AA56298D0}"/>
                </a:ext>
              </a:extLst>
            </p:cNvPr>
            <p:cNvSpPr/>
            <p:nvPr/>
          </p:nvSpPr>
          <p:spPr>
            <a:xfrm>
              <a:off x="817245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3BDEF1-1BC5-43BD-754B-851F426BEBAF}"/>
                </a:ext>
              </a:extLst>
            </p:cNvPr>
            <p:cNvSpPr/>
            <p:nvPr/>
          </p:nvSpPr>
          <p:spPr>
            <a:xfrm>
              <a:off x="911542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99DDB9-B348-83E3-1C05-F7F44DA41648}"/>
                </a:ext>
              </a:extLst>
            </p:cNvPr>
            <p:cNvSpPr/>
            <p:nvPr/>
          </p:nvSpPr>
          <p:spPr>
            <a:xfrm>
              <a:off x="1005840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1D80EB-3C24-9C73-564F-9D9CD41708FF}"/>
                </a:ext>
              </a:extLst>
            </p:cNvPr>
            <p:cNvSpPr/>
            <p:nvPr/>
          </p:nvSpPr>
          <p:spPr>
            <a:xfrm>
              <a:off x="1100137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ABCCC75E-346A-D106-EBC3-DD4231D5F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/>
              <a:t>High-impact sales strategies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EA02095-28E3-4062-860F-CF0051DC1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Date Placeholder 6">
            <a:extLst>
              <a:ext uri="{FF2B5EF4-FFF2-40B4-BE49-F238E27FC236}">
                <a16:creationId xmlns:a16="http://schemas.microsoft.com/office/drawing/2014/main" id="{C0C32C00-0E9C-077D-6893-59C408D35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060" y="6114096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0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4" r:id="rId38"/>
    <p:sldLayoutId id="2147483855" r:id="rId39"/>
    <p:sldLayoutId id="2147483856" r:id="rId40"/>
    <p:sldLayoutId id="2147483857" r:id="rId41"/>
    <p:sldLayoutId id="2147483858" r:id="rId42"/>
    <p:sldLayoutId id="2147483859" r:id="rId43"/>
    <p:sldLayoutId id="2147483860" r:id="rId44"/>
    <p:sldLayoutId id="2147483861" r:id="rId45"/>
    <p:sldLayoutId id="2147483862" r:id="rId46"/>
    <p:sldLayoutId id="2147483863" r:id="rId47"/>
    <p:sldLayoutId id="2147483864" r:id="rId48"/>
    <p:sldLayoutId id="2147483865" r:id="rId49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png"/><Relationship Id="rId4" Type="http://schemas.openxmlformats.org/officeDocument/2006/relationships/hyperlink" Target="https://lpi.worldbank.org/index.php/international/scoreca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320" y="1937451"/>
            <a:ext cx="4869180" cy="409352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Key Takeaway’s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World Bank LPI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7320" y="1101343"/>
            <a:ext cx="5095878" cy="417408"/>
          </a:xfrm>
        </p:spPr>
        <p:txBody>
          <a:bodyPr/>
          <a:lstStyle/>
          <a:p>
            <a:r>
              <a:rPr lang="en-US" dirty="0">
                <a:ea typeface="Cambria" panose="02040503050406030204" pitchFamily="18" charset="0"/>
              </a:rPr>
              <a:t>SCAPP – LPI World bank Data </a:t>
            </a:r>
          </a:p>
          <a:p>
            <a:r>
              <a:rPr lang="en-US" dirty="0">
                <a:ea typeface="Cambria" panose="02040503050406030204" pitchFamily="18" charset="0"/>
              </a:rPr>
              <a:t>Nathan Auerbach</a:t>
            </a:r>
          </a:p>
        </p:txBody>
      </p:sp>
      <p:pic>
        <p:nvPicPr>
          <p:cNvPr id="5" name="Picture Placeholder 4" descr="A close up of a plant">
            <a:extLst>
              <a:ext uri="{FF2B5EF4-FFF2-40B4-BE49-F238E27FC236}">
                <a16:creationId xmlns:a16="http://schemas.microsoft.com/office/drawing/2014/main" id="{55A6D12F-873E-B6FD-EDF4-307756D14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097" y="0"/>
            <a:ext cx="3777281" cy="6858000"/>
          </a:xfrm>
        </p:spPr>
      </p:pic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C73-4F90-26C9-3E52-B235190AEA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0622" y="2596895"/>
            <a:ext cx="5925377" cy="351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 created an interactive map, very much like the graphic on the World Bank’s official website, however, I utilized the aggregated CAGR and LPI scores from the time frame 2007-2023 instead of a single year's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Portugal is the selected country in the image above; bubble size provides quick reference to the level of compounded annual growth in a country's population data. Larger bubbles indicate higher growth rates. The average LPI Score is sourced from my non-weighted calculations on my executive excel 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Right clicking on a country allows for users to drill-down on the country of choice and examine the scores for the LPI subcategories more in depth…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20FA7-590B-9AEF-A3D9-EB7597CC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D3965A-030E-C6A5-8301-3B23AF12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10</a:t>
            </a:fld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4B11B-A7FD-CC74-0407-560AA7FD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525780"/>
            <a:ext cx="5925377" cy="1852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1DE66-2AB4-E401-C2CB-E48356DE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09" y="1148331"/>
            <a:ext cx="5903942" cy="4561337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E41853AF-4808-3A73-5552-EBE4B1A59525}"/>
              </a:ext>
            </a:extLst>
          </p:cNvPr>
          <p:cNvSpPr/>
          <p:nvPr/>
        </p:nvSpPr>
        <p:spPr>
          <a:xfrm>
            <a:off x="5619198" y="1248156"/>
            <a:ext cx="734987" cy="622551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BBF1D-1437-7B52-3EB0-E1B600BFD82F}"/>
              </a:ext>
            </a:extLst>
          </p:cNvPr>
          <p:cNvSpPr txBox="1"/>
          <p:nvPr/>
        </p:nvSpPr>
        <p:spPr>
          <a:xfrm>
            <a:off x="6503996" y="380995"/>
            <a:ext cx="530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Cambria" panose="02040503050406030204" pitchFamily="18" charset="0"/>
                <a:ea typeface="Cambria" panose="02040503050406030204" pitchFamily="18" charset="0"/>
              </a:rPr>
              <a:t>Drill Down </a:t>
            </a:r>
          </a:p>
        </p:txBody>
      </p:sp>
    </p:spTree>
    <p:extLst>
      <p:ext uri="{BB962C8B-B14F-4D97-AF65-F5344CB8AC3E}">
        <p14:creationId xmlns:p14="http://schemas.microsoft.com/office/powerpoint/2010/main" val="147298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99839-9666-B983-B7D3-39DC6EED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90" y="1844577"/>
            <a:ext cx="9950620" cy="1133856"/>
          </a:xfrm>
        </p:spPr>
        <p:txBody>
          <a:bodyPr/>
          <a:lstStyle/>
          <a:p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Country Profile Drilldown consists of…</a:t>
            </a:r>
          </a:p>
        </p:txBody>
      </p:sp>
      <p:graphicFrame>
        <p:nvGraphicFramePr>
          <p:cNvPr id="7" name="Diagram 6" descr="Flexible text blocks SmartArt graphic">
            <a:extLst>
              <a:ext uri="{FF2B5EF4-FFF2-40B4-BE49-F238E27FC236}">
                <a16:creationId xmlns:a16="http://schemas.microsoft.com/office/drawing/2014/main" id="{6A0FB4AC-43A1-7DCA-8353-FA16FC08C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939325"/>
              </p:ext>
            </p:extLst>
          </p:nvPr>
        </p:nvGraphicFramePr>
        <p:xfrm>
          <a:off x="1341119" y="3365500"/>
          <a:ext cx="9662161" cy="2879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5092-D036-05C0-3008-919369E6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B0AEF-9401-E7C8-FA61-36871A67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b="1" i="1" smtClean="0"/>
              <a:t>11</a:t>
            </a:fld>
            <a:endParaRPr lang="en-US" b="1" i="1" dirty="0"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5D70D984-2FA2-FB58-946F-5EF8B316BD0A}"/>
              </a:ext>
            </a:extLst>
          </p:cNvPr>
          <p:cNvSpPr/>
          <p:nvPr/>
        </p:nvSpPr>
        <p:spPr>
          <a:xfrm>
            <a:off x="10596372" y="1720022"/>
            <a:ext cx="813816" cy="105683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A80C8-AAF1-0BEE-F69C-474559321C0A}"/>
              </a:ext>
            </a:extLst>
          </p:cNvPr>
          <p:cNvSpPr txBox="1"/>
          <p:nvPr/>
        </p:nvSpPr>
        <p:spPr>
          <a:xfrm>
            <a:off x="8046720" y="3647191"/>
            <a:ext cx="23042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ambria" panose="02040503050406030204" pitchFamily="18" charset="0"/>
                <a:ea typeface="Cambria" panose="02040503050406030204" pitchFamily="18" charset="0"/>
              </a:rPr>
              <a:t>Measures Total Population trend from 2007-2023 to provide context to the drilldown page. Consider the relationships in the  regression model, i.e. the correlations between CAGR and subcategories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5167F-4472-8C99-2D57-0A93B6F57369}"/>
              </a:ext>
            </a:extLst>
          </p:cNvPr>
          <p:cNvSpPr txBox="1"/>
          <p:nvPr/>
        </p:nvSpPr>
        <p:spPr>
          <a:xfrm>
            <a:off x="10278794" y="881602"/>
            <a:ext cx="1585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Cambria" panose="02040503050406030204" pitchFamily="18" charset="0"/>
                <a:ea typeface="Cambria" panose="02040503050406030204" pitchFamily="18" charset="0"/>
              </a:rPr>
              <a:t>Ranking and Country/ Economy name displayed at the top right for reference  </a:t>
            </a:r>
          </a:p>
        </p:txBody>
      </p:sp>
    </p:spTree>
    <p:extLst>
      <p:ext uri="{BB962C8B-B14F-4D97-AF65-F5344CB8AC3E}">
        <p14:creationId xmlns:p14="http://schemas.microsoft.com/office/powerpoint/2010/main" val="98794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3921-0C7A-69E8-FDAD-099AB8A054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91400" y="614156"/>
            <a:ext cx="6844030" cy="2057147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Wrapping Up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51691F07-CA24-C18A-7113-D3CDFC6AF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6487BB9-2750-43C5-328D-739D1B47F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6" name="Action Button: Go Hom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1E35E0D-ABCF-B7A8-6A7C-E76AB4439892}"/>
              </a:ext>
            </a:extLst>
          </p:cNvPr>
          <p:cNvSpPr/>
          <p:nvPr/>
        </p:nvSpPr>
        <p:spPr>
          <a:xfrm>
            <a:off x="11592170" y="119497"/>
            <a:ext cx="429207" cy="494659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443B1-D0F6-39F2-210F-53566C9E8964}"/>
              </a:ext>
            </a:extLst>
          </p:cNvPr>
          <p:cNvSpPr txBox="1"/>
          <p:nvPr/>
        </p:nvSpPr>
        <p:spPr>
          <a:xfrm>
            <a:off x="1891400" y="2203704"/>
            <a:ext cx="8093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Utilize this analysis for broad contextual analysis, compare countries on a global scale based on Logistics Performance Indicators and trends in Total Population - which may indicate fluctuation in several subcategories </a:t>
            </a:r>
          </a:p>
          <a:p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Consider the opinions of accredited professionals surveyed by the World Bank, soon I plan to combine International LPI data with quantitative UN Comtrade data to create compelling, “industry-specific” supply chain analysis</a:t>
            </a:r>
          </a:p>
          <a:p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This serves as a starting tool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9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1" y="664108"/>
            <a:ext cx="4709488" cy="108436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CE2840B-D0A1-81F1-C493-FDB3E77C1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2</a:t>
            </a:fld>
            <a:endParaRPr lang="en-US" b="1" i="1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F458DC7-3EEC-8C9F-F329-BA65E5E82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i="1" dirty="0"/>
              <a:t>World Bank Analysis</a:t>
            </a:r>
          </a:p>
        </p:txBody>
      </p:sp>
      <p:pic>
        <p:nvPicPr>
          <p:cNvPr id="5" name="Picture Placeholder 4" descr="A black and white photo of a flower">
            <a:extLst>
              <a:ext uri="{FF2B5EF4-FFF2-40B4-BE49-F238E27FC236}">
                <a16:creationId xmlns:a16="http://schemas.microsoft.com/office/drawing/2014/main" id="{B42686CC-96E9-16F2-FA21-C9E971CEB3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627" y="0"/>
            <a:ext cx="377189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85007"/>
            <a:ext cx="3894149" cy="3723389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 Analysis- Excel Executive File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Visualizations- Power BI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D2C8B4-0DEC-211E-87BC-0E873F2E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/>
              <a:t>World Bank Analysis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7DD349-725A-1274-18CF-118484A9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3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683" y="878749"/>
            <a:ext cx="4294270" cy="867412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Power of LPI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E23D9B8-9F3E-1A9F-4460-BFAB4654B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r>
              <a:rPr lang="en-US" b="1" i="1" dirty="0"/>
              <a:t>4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27F0622-68D4-CCB2-220A-C257D8841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pic>
        <p:nvPicPr>
          <p:cNvPr id="6" name="Picture Placeholder 5" descr="A plant with flowers and roots">
            <a:extLst>
              <a:ext uri="{FF2B5EF4-FFF2-40B4-BE49-F238E27FC236}">
                <a16:creationId xmlns:a16="http://schemas.microsoft.com/office/drawing/2014/main" id="{813D970B-176D-694F-0D72-4E45EC530A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" y="2129474"/>
            <a:ext cx="2807535" cy="37277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842F-FDC7-B259-9F3B-88630D44DF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6" y="1951760"/>
            <a:ext cx="6616828" cy="3160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LPI (Logistics Performance Index)- An interactive benchmarking tool created by the World Bank. Data is intended to be utilized by various stakeholders within the surveyed/ studied countries internally. In 2023, 139 countries had accessible survey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International LPI is rooted in the subjective perspectives of international logistics professionals, Supply Chain Tracking data is rather focused on Quantitative, objective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80% confidence intervals applied to all subcategories, landlocked countries may be disproportionately negatively affected due to decreased efficiency and naturally longer lead time (more complex international transit systems) 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43759-5D51-8AE8-E1EC-89EF25CE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719" y="242137"/>
            <a:ext cx="1938635" cy="182826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A877711-2D8B-7A32-79F2-C3C1352BB5B7}"/>
              </a:ext>
            </a:extLst>
          </p:cNvPr>
          <p:cNvCxnSpPr>
            <a:cxnSpLocks/>
          </p:cNvCxnSpPr>
          <p:nvPr/>
        </p:nvCxnSpPr>
        <p:spPr>
          <a:xfrm>
            <a:off x="7353354" y="500063"/>
            <a:ext cx="1279861" cy="9353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96FCD0-C428-CF02-67BB-62228D0D3F0D}"/>
              </a:ext>
            </a:extLst>
          </p:cNvPr>
          <p:cNvSpPr txBox="1"/>
          <p:nvPr/>
        </p:nvSpPr>
        <p:spPr>
          <a:xfrm>
            <a:off x="8704490" y="1112200"/>
            <a:ext cx="3587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International Scorecard Page | Logistics Performance Index (LPI)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D7D29-0B69-5703-1599-B9151EB64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953" y="5067050"/>
            <a:ext cx="6001588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 Analysis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C6438-F993-83A8-F155-581467CF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77A86-72E9-11B1-B5CE-CBCBA0AC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5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817135"/>
            <a:ext cx="6093225" cy="1552062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Methods and Results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23219C2-A7AB-86B8-8E78-4165FDA98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355941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>
                <a:latin typeface="Cambria" panose="02040503050406030204" pitchFamily="18" charset="0"/>
                <a:ea typeface="Cambria" panose="02040503050406030204" pitchFamily="18" charset="0"/>
              </a:rPr>
              <a:pPr/>
              <a:t>6</a:t>
            </a:fld>
            <a:endParaRPr lang="en-US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6447BDFC-E3CC-E323-5FA1-6803483AD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1761859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pic>
        <p:nvPicPr>
          <p:cNvPr id="23" name="Picture Placeholder 22" descr="A close up of a plant">
            <a:extLst>
              <a:ext uri="{FF2B5EF4-FFF2-40B4-BE49-F238E27FC236}">
                <a16:creationId xmlns:a16="http://schemas.microsoft.com/office/drawing/2014/main" id="{7EC60E79-8387-1D3B-926C-A83B733B19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777" y="0"/>
            <a:ext cx="3603258" cy="6858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2591701"/>
            <a:ext cx="6071616" cy="3726803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427C1E-A435-F278-C918-6A601177B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668133"/>
              </p:ext>
            </p:extLst>
          </p:nvPr>
        </p:nvGraphicFramePr>
        <p:xfrm>
          <a:off x="5538937" y="2285007"/>
          <a:ext cx="5466080" cy="394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8B4D7F-869F-C5C5-C643-6CB0909293FF}"/>
              </a:ext>
            </a:extLst>
          </p:cNvPr>
          <p:cNvSpPr txBox="1"/>
          <p:nvPr/>
        </p:nvSpPr>
        <p:spPr>
          <a:xfrm>
            <a:off x="5788152" y="2889504"/>
            <a:ext cx="2861405" cy="25050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Imported Total Population Data from the World Development Indicators from 1960-2023</a:t>
            </a:r>
          </a:p>
          <a:p>
            <a:endParaRPr lang="en-US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Cleaned and formatted time series LPI scoring data from 2007-2023 (7 available data points)</a:t>
            </a:r>
          </a:p>
          <a:p>
            <a:endParaRPr lang="en-US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Aggregated scores of subcategories and main LPI Rating, averaged subcategory scores and ranked main LPI</a:t>
            </a:r>
          </a:p>
          <a:p>
            <a:endParaRPr lang="en-US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Combination of XLOOKUP, VLOOKUP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439A3-2FB0-552C-60C7-AD0FD9F1E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06" y="2655649"/>
            <a:ext cx="3587490" cy="1486373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A3A145-E76D-7B72-1B5A-3EA80E100B1F}"/>
              </a:ext>
            </a:extLst>
          </p:cNvPr>
          <p:cNvCxnSpPr/>
          <p:nvPr/>
        </p:nvCxnSpPr>
        <p:spPr>
          <a:xfrm>
            <a:off x="4886447" y="3628087"/>
            <a:ext cx="617077" cy="4572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28DFE4-2A88-7775-06D1-74ECF5034DD1}"/>
              </a:ext>
            </a:extLst>
          </p:cNvPr>
          <p:cNvSpPr txBox="1"/>
          <p:nvPr/>
        </p:nvSpPr>
        <p:spPr>
          <a:xfrm>
            <a:off x="9125712" y="2812432"/>
            <a:ext cx="170992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Compiled a single executive sheet with each country/ economies Total Population CAGR, and Average scores to be used in Regression 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DCE711F-C3AE-BCAC-2B8E-7C5B9332B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678043"/>
              </p:ext>
            </p:extLst>
          </p:nvPr>
        </p:nvGraphicFramePr>
        <p:xfrm>
          <a:off x="71681" y="4142022"/>
          <a:ext cx="4672821" cy="2658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DDA8C4C-DD79-62BC-91BF-0E95D4FA56C4}"/>
              </a:ext>
            </a:extLst>
          </p:cNvPr>
          <p:cNvSpPr txBox="1"/>
          <p:nvPr/>
        </p:nvSpPr>
        <p:spPr>
          <a:xfrm>
            <a:off x="9006840" y="4613532"/>
            <a:ext cx="193738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Analyzed Singapore as the number 1 ranked country on the LPI, created an interpolation model in Python with several scatter plots  </a:t>
            </a:r>
          </a:p>
        </p:txBody>
      </p:sp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380-A532-66A4-50B3-112ED802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4363452"/>
            <a:ext cx="8472722" cy="170816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Model 2 Correlation Data: 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1.457E Significance F &amp; 0.647 R-squared 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Indicates that several subcategory independent variables help explain increase in CAGR.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7F2BB-F067-C1A6-62D5-1F8FF64A2B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6424" y="440901"/>
            <a:ext cx="10250214" cy="3767971"/>
          </a:xfrm>
        </p:spPr>
        <p:txBody>
          <a:bodyPr/>
          <a:lstStyle/>
          <a:p>
            <a:r>
              <a:rPr lang="en-US" sz="12000" dirty="0">
                <a:latin typeface="Cambria" panose="02040503050406030204" pitchFamily="18" charset="0"/>
                <a:ea typeface="Cambria" panose="02040503050406030204" pitchFamily="18" charset="0"/>
              </a:rPr>
              <a:t>Regression Models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A63D0C4-F459-8082-967F-AE8C93FD0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E73C226-F8F5-5D0B-293E-6C422C631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7</a:t>
            </a:fld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9362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E62F-F757-97CA-69BF-74C05CF9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99" y="743902"/>
            <a:ext cx="6427701" cy="8674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Regression Relationships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B1A050C-98BE-5D21-DA47-4A7F6A94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A064669-4068-F193-9C13-709AF9B3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i="1" smtClean="0"/>
              <a:pPr/>
              <a:t>8</a:t>
            </a:fld>
            <a:endParaRPr lang="en-US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596CC-5336-29B0-DAC4-DBF1E8AD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9" y="2136131"/>
            <a:ext cx="6168621" cy="258573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F5ECEDB-184E-5629-6A42-4A12A7F7A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630339"/>
              </p:ext>
            </p:extLst>
          </p:nvPr>
        </p:nvGraphicFramePr>
        <p:xfrm>
          <a:off x="5082206" y="6954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3C68E6A-6073-E2AB-EBC6-0F0DADADCCA1}"/>
              </a:ext>
            </a:extLst>
          </p:cNvPr>
          <p:cNvSpPr/>
          <p:nvPr/>
        </p:nvSpPr>
        <p:spPr>
          <a:xfrm>
            <a:off x="609819" y="5048649"/>
            <a:ext cx="48575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*Cleaned &amp; Transformed data, null values excluded, only subcategory scores used in the second regression output because independent variables were double counting</a:t>
            </a:r>
          </a:p>
        </p:txBody>
      </p:sp>
    </p:spTree>
    <p:extLst>
      <p:ext uri="{BB962C8B-B14F-4D97-AF65-F5344CB8AC3E}">
        <p14:creationId xmlns:p14="http://schemas.microsoft.com/office/powerpoint/2010/main" val="16653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7223-A893-96A6-F0E7-83F317B9B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Visualizations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892B75-4A46-16B1-E6A6-57274624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World Bank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453F52-B24B-043D-5347-761B8E83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678752"/>
      </p:ext>
    </p:extLst>
  </p:cSld>
  <p:clrMapOvr>
    <a:masterClrMapping/>
  </p:clrMapOvr>
</p:sld>
</file>

<file path=ppt/theme/theme1.xml><?xml version="1.0" encoding="utf-8"?>
<a:theme xmlns:a="http://schemas.openxmlformats.org/drawingml/2006/main" name="Gold Minimalism">
  <a:themeElements>
    <a:clrScheme name="Custom 8">
      <a:dk1>
        <a:sysClr val="windowText" lastClr="000000"/>
      </a:dk1>
      <a:lt1>
        <a:sysClr val="window" lastClr="FFFFFF"/>
      </a:lt1>
      <a:dk2>
        <a:srgbClr val="2C3932"/>
      </a:dk2>
      <a:lt2>
        <a:srgbClr val="B17A5B"/>
      </a:lt2>
      <a:accent1>
        <a:srgbClr val="CEBA80"/>
      </a:accent1>
      <a:accent2>
        <a:srgbClr val="4E364F"/>
      </a:accent2>
      <a:accent3>
        <a:srgbClr val="7A7567"/>
      </a:accent3>
      <a:accent4>
        <a:srgbClr val="364F4A"/>
      </a:accent4>
      <a:accent5>
        <a:srgbClr val="96A3C4"/>
      </a:accent5>
      <a:accent6>
        <a:srgbClr val="C2CFBB"/>
      </a:accent6>
      <a:hlink>
        <a:srgbClr val="169C9A"/>
      </a:hlink>
      <a:folHlink>
        <a:srgbClr val="E15C3D"/>
      </a:folHlink>
    </a:clrScheme>
    <a:fontScheme name="Custom 15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ld Minimalism_Sales Presentation_win32_LW_V5" id="{D9525F8B-16E9-4E86-AA71-2723B6A4CB03}" vid="{7A94CB98-0391-415D-B3CE-6FA82DF589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BBE2F74D040942A2457E7FF0CC60AA" ma:contentTypeVersion="4" ma:contentTypeDescription="Create a new document." ma:contentTypeScope="" ma:versionID="f982eed1f169bb93a26ce5bfcee2baeb">
  <xsd:schema xmlns:xsd="http://www.w3.org/2001/XMLSchema" xmlns:xs="http://www.w3.org/2001/XMLSchema" xmlns:p="http://schemas.microsoft.com/office/2006/metadata/properties" xmlns:ns3="e35cb539-4297-4cc4-8086-2f0840406340" targetNamespace="http://schemas.microsoft.com/office/2006/metadata/properties" ma:root="true" ma:fieldsID="a85bee4fc3d5174b5ad8205234c76d53" ns3:_="">
    <xsd:import namespace="e35cb539-4297-4cc4-8086-2f084040634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cb539-4297-4cc4-8086-2f084040634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185BFC-6E97-4C88-9034-F2A7ED1C005E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e35cb539-4297-4cc4-8086-2f084040634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36B3BF-F669-4675-82E2-D61D958DC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cb539-4297-4cc4-8086-2f08404063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</TotalTime>
  <Words>777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Aptos Light</vt:lpstr>
      <vt:lpstr>Arial</vt:lpstr>
      <vt:lpstr>Cambria</vt:lpstr>
      <vt:lpstr>Wingdings</vt:lpstr>
      <vt:lpstr>Gold Minimalism</vt:lpstr>
      <vt:lpstr>Key Takeaway’s World Bank LPI Analysis</vt:lpstr>
      <vt:lpstr>Agenda</vt:lpstr>
      <vt:lpstr>Introduction</vt:lpstr>
      <vt:lpstr>Power of LPI</vt:lpstr>
      <vt:lpstr>Data Analysis</vt:lpstr>
      <vt:lpstr>Methods and Results</vt:lpstr>
      <vt:lpstr>Model 2 Correlation Data:   1.457E Significance F &amp; 0.647 R-squared  - Indicates that several subcategory independent variables help explain increase in CAGR. </vt:lpstr>
      <vt:lpstr>Regression Relationships </vt:lpstr>
      <vt:lpstr>Visualizations</vt:lpstr>
      <vt:lpstr>PowerPoint Presentation</vt:lpstr>
      <vt:lpstr>Country Profile Drilldown consists of…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 K Auerbach</cp:lastModifiedBy>
  <cp:revision>2</cp:revision>
  <dcterms:created xsi:type="dcterms:W3CDTF">2024-06-26T20:20:27Z</dcterms:created>
  <dcterms:modified xsi:type="dcterms:W3CDTF">2025-06-15T16:00:48Z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0x010100B5BBE2F74D040942A2457E7FF0CC60AA</vt:lpwstr>
  </property>
  <property fmtid="{D5CDD505-2E9C-101B-9397-08002B2CF9AE}" pid="3" name="MediaServiceImageTags">
    <vt:lpwstr/>
  </property>
</Properties>
</file>